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7"/>
  </p:notesMasterIdLst>
  <p:sldIdLst>
    <p:sldId id="256" r:id="rId2"/>
    <p:sldId id="299" r:id="rId3"/>
    <p:sldId id="298" r:id="rId4"/>
    <p:sldId id="276" r:id="rId5"/>
    <p:sldId id="291" r:id="rId6"/>
    <p:sldId id="272" r:id="rId7"/>
    <p:sldId id="294" r:id="rId8"/>
    <p:sldId id="267" r:id="rId9"/>
    <p:sldId id="295" r:id="rId10"/>
    <p:sldId id="271" r:id="rId11"/>
    <p:sldId id="292" r:id="rId12"/>
    <p:sldId id="268" r:id="rId13"/>
    <p:sldId id="296" r:id="rId14"/>
    <p:sldId id="297" r:id="rId15"/>
    <p:sldId id="301" r:id="rId1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99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ar\Documents\&#1508;&#1512;&#1493;&#1497;&#1497;&#1511;&#1496;%20&#1502;&#1491;&#1506;%20&#1488;&#1494;&#1512;&#1495;&#1497;%20-%20&#1502;&#1496;&#1493;&#1496;&#1492;%20&#1493;&#1497;&#1511;&#1496;&#1493;&#1512;\&#1508;&#1512;&#1493;&#1497;&#1511;&#1496;%20&#1502;&#1496;&#1493;&#1496;&#1492;%20&#1493;&#1497;&#1511;&#1496;&#1493;&#1512;\&#1504;&#1514;&#1493;&#1504;&#1497;&#1501;\&#1491;&#1497;&#1493;&#1493;&#1495;&#1497;%20&#1502;&#1496;&#1493;&#1496;&#1492;%20&#1489;&#1500;&#1489;&#1491;%20&#1500;&#1505;&#1497;&#1499;&#1493;&#1501;%20&#1505;&#1493;&#1508;&#1497;%20-%20&#1502;&#1488;&#1493;&#1502;&#1514;%20&#1502;&#1493;&#1500;%20&#1500;&#1488;%20&#1502;&#1488;&#1493;&#1502;&#15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ar\Documents\&#1508;&#1512;&#1493;&#1497;&#1497;&#1511;&#1496;%20&#1502;&#1491;&#1506;%20&#1488;&#1494;&#1512;&#1495;&#1497;%20-%20&#1502;&#1496;&#1493;&#1496;&#1492;%20&#1493;&#1497;&#1511;&#1496;&#1493;&#1512;\&#1508;&#1512;&#1493;&#1497;&#1511;&#1496;%20&#1502;&#1496;&#1493;&#1496;&#1492;%20&#1493;&#1497;&#1511;&#1496;&#1493;&#1512;\&#1504;&#1514;&#1493;&#1504;&#1497;&#1501;\&#1491;&#1497;&#1493;&#1493;&#1495;&#1497;%20&#1502;&#1496;&#1493;&#1496;&#1492;%20&#1489;&#1500;&#1489;&#1491;%20&#1500;&#1505;&#1497;&#1499;&#1493;&#1501;%20&#1505;&#1493;&#1508;&#1497;%20-%20&#1502;&#1488;&#1493;&#1502;&#1514;%20&#1502;&#1493;&#1500;%20&#1500;&#1488;%20&#1502;&#1488;&#1493;&#1502;&#151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ar\Documents\&#1508;&#1512;&#1493;&#1497;&#1497;&#1511;&#1496;%20&#1502;&#1491;&#1506;%20&#1488;&#1494;&#1512;&#1495;&#1497;%20-%20&#1502;&#1496;&#1493;&#1496;&#1492;%20&#1493;&#1497;&#1511;&#1496;&#1493;&#1512;\&#1508;&#1512;&#1493;&#1497;&#1511;&#1496;%20&#1502;&#1496;&#1493;&#1496;&#1492;%20&#1493;&#1497;&#1511;&#1496;&#1493;&#1512;\&#1504;&#1514;&#1493;&#1504;&#1497;&#1501;\&#1491;&#1497;&#1493;&#1493;&#1495;&#1497;%20&#1502;&#1496;&#1493;&#1496;&#1492;%20&#1489;&#1500;&#1489;&#1491;%20&#1500;&#1505;&#1497;&#1499;&#1493;&#1501;%20&#1505;&#1493;&#1508;&#1497;%20-%20&#1502;&#1488;&#1493;&#1502;&#1514;%20&#1502;&#1493;&#1500;%20&#1500;&#1488;%20&#1502;&#1488;&#1493;&#1502;&#1514;.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1"/>
          <c:showCatName val="0"/>
          <c:showSerName val="0"/>
          <c:showPercent val="0"/>
          <c:showBubbleSize val="0"/>
          <c:showLeaderLines val="0"/>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0A3A-4224-AF28-BA9E3CC68A5A}"/>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0A3A-4224-AF28-BA9E3CC68A5A}"/>
              </c:ext>
            </c:extLst>
          </c:dPt>
          <c:dLbls>
            <c:dLbl>
              <c:idx val="0"/>
              <c:tx>
                <c:rich>
                  <a:bodyPr/>
                  <a:lstStyle/>
                  <a:p>
                    <a:fld id="{5BB53FD7-5A0F-4481-8B01-FF2FD2E74628}" type="VALUE">
                      <a:rPr lang="en-US" smtClean="0"/>
                      <a:pPr/>
                      <a:t>[VALUE]</a:t>
                    </a:fld>
                    <a:endParaRPr lang="he-IL"/>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A3A-4224-AF28-BA9E3CC68A5A}"/>
                </c:ext>
              </c:extLst>
            </c:dLbl>
            <c:dLbl>
              <c:idx val="1"/>
              <c:tx>
                <c:rich>
                  <a:bodyPr/>
                  <a:lstStyle/>
                  <a:p>
                    <a:fld id="{6882C1C7-342C-473E-A099-386CE5D80823}" type="VALUE">
                      <a:rPr lang="en-US" smtClean="0"/>
                      <a:pPr/>
                      <a:t>[VALUE]</a:t>
                    </a:fld>
                    <a:endParaRPr lang="he-IL"/>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A3A-4224-AF28-BA9E3CC68A5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he-IL"/>
              </a:p>
            </c:txPr>
            <c:dLblPos val="ct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גיליון1!$B$18:$B$19</c:f>
              <c:strCache>
                <c:ptCount val="2"/>
                <c:pt idx="0">
                  <c:v>תצפית מאומתת</c:v>
                </c:pt>
                <c:pt idx="1">
                  <c:v>ללא תמונה</c:v>
                </c:pt>
              </c:strCache>
            </c:strRef>
          </c:cat>
          <c:val>
            <c:numRef>
              <c:f>גיליון1!$C$18:$C$19</c:f>
              <c:numCache>
                <c:formatCode>0%</c:formatCode>
                <c:ptCount val="2"/>
                <c:pt idx="0">
                  <c:v>0.35</c:v>
                </c:pt>
                <c:pt idx="1">
                  <c:v>0.64</c:v>
                </c:pt>
              </c:numCache>
            </c:numRef>
          </c:val>
          <c:extLst>
            <c:ext xmlns:c16="http://schemas.microsoft.com/office/drawing/2014/chart" uri="{C3380CC4-5D6E-409C-BE32-E72D297353CC}">
              <c16:uniqueId val="{00000004-0A3A-4224-AF28-BA9E3CC68A5A}"/>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1"/>
          <c:showCatName val="0"/>
          <c:showSerName val="0"/>
          <c:showPercent val="0"/>
          <c:showBubbleSize val="0"/>
          <c:showLeaderLines val="0"/>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he-I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D08AE-20F4-4357-92A5-04A8BB463C6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2A9A1EA-2BA9-4346-9EAF-242945A2ED2C}">
      <dgm:prSet/>
      <dgm:spPr/>
      <dgm:t>
        <a:bodyPr/>
        <a:lstStyle/>
        <a:p>
          <a:pPr marL="0" lvl="0" defTabSz="800100">
            <a:lnSpc>
              <a:spcPct val="90000"/>
            </a:lnSpc>
            <a:spcBef>
              <a:spcPct val="0"/>
            </a:spcBef>
            <a:spcAft>
              <a:spcPct val="35000"/>
            </a:spcAft>
            <a:buNone/>
          </a:pPr>
          <a:r>
            <a:rPr lang="he-IL" b="1" dirty="0"/>
            <a:t>תגובות הציבור</a:t>
          </a:r>
        </a:p>
        <a:p>
          <a:pPr marL="0" lvl="0" defTabSz="800100">
            <a:lnSpc>
              <a:spcPct val="90000"/>
            </a:lnSpc>
            <a:spcBef>
              <a:spcPct val="0"/>
            </a:spcBef>
            <a:spcAft>
              <a:spcPct val="35000"/>
            </a:spcAft>
            <a:buNone/>
          </a:pPr>
          <a:endParaRPr lang="he-IL" b="1" dirty="0"/>
        </a:p>
        <a:p>
          <a:pPr marL="0" lvl="0" defTabSz="800100">
            <a:lnSpc>
              <a:spcPct val="90000"/>
            </a:lnSpc>
            <a:spcBef>
              <a:spcPct val="0"/>
            </a:spcBef>
            <a:spcAft>
              <a:spcPct val="35000"/>
            </a:spcAft>
            <a:buNone/>
          </a:pPr>
          <a:endParaRPr lang="he-IL" b="1" dirty="0"/>
        </a:p>
        <a:p>
          <a:pPr marL="0" marR="0" lvl="0" indent="0" defTabSz="914400" eaLnBrk="1" fontAlgn="auto" latinLnBrk="0" hangingPunct="1">
            <a:lnSpc>
              <a:spcPct val="100000"/>
            </a:lnSpc>
            <a:spcBef>
              <a:spcPts val="0"/>
            </a:spcBef>
            <a:spcAft>
              <a:spcPts val="0"/>
            </a:spcAft>
            <a:buClrTx/>
            <a:buSzTx/>
            <a:buFontTx/>
            <a:buNone/>
            <a:tabLst/>
            <a:defRPr/>
          </a:pPr>
          <a:r>
            <a:rPr lang="he-IL" dirty="0"/>
            <a:t>מעבר לדיווחים באפליקציה קיבלנו מהציבור עשרות תצפיות בתגובות לפרסומים באתרי החדשות ומדיות החברתיות. </a:t>
          </a:r>
          <a:endParaRPr lang="en-US" dirty="0"/>
        </a:p>
        <a:p>
          <a:pPr marL="0" lvl="0" defTabSz="800100">
            <a:lnSpc>
              <a:spcPct val="90000"/>
            </a:lnSpc>
            <a:spcBef>
              <a:spcPct val="0"/>
            </a:spcBef>
            <a:spcAft>
              <a:spcPct val="35000"/>
            </a:spcAft>
            <a:buNone/>
          </a:pPr>
          <a:endParaRPr lang="en-US" dirty="0"/>
        </a:p>
      </dgm:t>
    </dgm:pt>
    <dgm:pt modelId="{2F02BA69-2480-4956-A625-661DFD29F769}" type="parTrans" cxnId="{7AC30CAB-042E-4830-8D0B-2DFB3C6A2C95}">
      <dgm:prSet/>
      <dgm:spPr/>
      <dgm:t>
        <a:bodyPr/>
        <a:lstStyle/>
        <a:p>
          <a:endParaRPr lang="en-US"/>
        </a:p>
      </dgm:t>
    </dgm:pt>
    <dgm:pt modelId="{ADCBC125-5723-459C-82D9-A194B31F71B6}" type="sibTrans" cxnId="{7AC30CAB-042E-4830-8D0B-2DFB3C6A2C95}">
      <dgm:prSet/>
      <dgm:spPr/>
      <dgm:t>
        <a:bodyPr/>
        <a:lstStyle/>
        <a:p>
          <a:endParaRPr lang="en-US"/>
        </a:p>
      </dgm:t>
    </dgm:pt>
    <dgm:pt modelId="{0A02454E-7914-4DCF-B58A-1C42DCCF0599}">
      <dgm:prSet/>
      <dgm:spPr/>
      <dgm:t>
        <a:bodyPr/>
        <a:lstStyle/>
        <a:p>
          <a:r>
            <a:rPr lang="he-IL" b="1" dirty="0"/>
            <a:t>פרסום וחשיפה</a:t>
          </a:r>
        </a:p>
        <a:p>
          <a:endParaRPr lang="he-IL" b="1" dirty="0"/>
        </a:p>
        <a:p>
          <a:r>
            <a:rPr lang="he-IL" dirty="0"/>
            <a:t>הפרויקט התפרסם ב12 כתבות שונות (בעברית אנגלית וברוסית</a:t>
          </a:r>
          <a:r>
            <a:rPr lang="he-IL"/>
            <a:t>), קבוצות </a:t>
          </a:r>
          <a:r>
            <a:rPr lang="he-IL" dirty="0"/>
            <a:t>"וואטסאפ" וב18 פוסטים ברשתות החברתיות שהגיעו לעשרות אלפי אנשים   </a:t>
          </a:r>
          <a:endParaRPr lang="en-US" dirty="0"/>
        </a:p>
      </dgm:t>
    </dgm:pt>
    <dgm:pt modelId="{28101948-10BE-4CB5-A3F3-78F8DDA9FA57}" type="parTrans" cxnId="{CECC0167-5B59-48C1-A6CC-A54842C40733}">
      <dgm:prSet/>
      <dgm:spPr/>
      <dgm:t>
        <a:bodyPr/>
        <a:lstStyle/>
        <a:p>
          <a:endParaRPr lang="en-US"/>
        </a:p>
      </dgm:t>
    </dgm:pt>
    <dgm:pt modelId="{29E05340-ADAD-4450-AB23-2EB30D3E4731}" type="sibTrans" cxnId="{CECC0167-5B59-48C1-A6CC-A54842C40733}">
      <dgm:prSet/>
      <dgm:spPr/>
      <dgm:t>
        <a:bodyPr/>
        <a:lstStyle/>
        <a:p>
          <a:endParaRPr lang="en-US"/>
        </a:p>
      </dgm:t>
    </dgm:pt>
    <dgm:pt modelId="{F14CD44C-5490-4163-AB1C-9284A09917BC}">
      <dgm:prSet/>
      <dgm:spPr/>
      <dgm:t>
        <a:bodyPr/>
        <a:lstStyle/>
        <a:p>
          <a:r>
            <a:rPr lang="he-IL" b="1" dirty="0"/>
            <a:t> משך הקמפיין</a:t>
          </a:r>
        </a:p>
        <a:p>
          <a:endParaRPr lang="he-IL" b="1" dirty="0"/>
        </a:p>
        <a:p>
          <a:endParaRPr lang="he-IL" b="1" dirty="0"/>
        </a:p>
        <a:p>
          <a:r>
            <a:rPr lang="en-US" b="1" dirty="0"/>
            <a:t> </a:t>
          </a:r>
          <a:r>
            <a:rPr lang="he-IL" dirty="0"/>
            <a:t>הנתונים המוצגים נאספו מה14.7.2024 ועד ה20.8.2024 (37 ימים) </a:t>
          </a:r>
          <a:endParaRPr lang="en-US" dirty="0"/>
        </a:p>
        <a:p>
          <a:endParaRPr lang="he-IL" b="1" dirty="0"/>
        </a:p>
      </dgm:t>
    </dgm:pt>
    <dgm:pt modelId="{2DA69C7A-C2B4-4F18-B37C-ED6BB9652132}" type="parTrans" cxnId="{3E8D9BC4-1996-4075-9036-2DAC0717854F}">
      <dgm:prSet/>
      <dgm:spPr/>
      <dgm:t>
        <a:bodyPr/>
        <a:lstStyle/>
        <a:p>
          <a:endParaRPr lang="en-US"/>
        </a:p>
      </dgm:t>
    </dgm:pt>
    <dgm:pt modelId="{F50FF2AA-4AB5-4C39-9DB8-849DFBEAA813}" type="sibTrans" cxnId="{3E8D9BC4-1996-4075-9036-2DAC0717854F}">
      <dgm:prSet/>
      <dgm:spPr/>
      <dgm:t>
        <a:bodyPr/>
        <a:lstStyle/>
        <a:p>
          <a:endParaRPr lang="en-US"/>
        </a:p>
      </dgm:t>
    </dgm:pt>
    <dgm:pt modelId="{60D60DF4-F45A-4B9B-A262-F0C4AA09E4E0}">
      <dgm:prSet/>
      <dgm:spPr/>
      <dgm:t>
        <a:bodyPr/>
        <a:lstStyle/>
        <a:p>
          <a:pPr algn="ctr"/>
          <a:r>
            <a:rPr lang="he-IL" b="1" dirty="0"/>
            <a:t>איסוף התצפיות</a:t>
          </a:r>
        </a:p>
        <a:p>
          <a:pPr algn="ctr"/>
          <a:r>
            <a:rPr lang="he-IL" b="1" dirty="0"/>
            <a:t> </a:t>
          </a:r>
        </a:p>
        <a:p>
          <a:pPr algn="ctr"/>
          <a:endParaRPr lang="he-IL" b="1" dirty="0"/>
        </a:p>
        <a:p>
          <a:pPr algn="ctr"/>
          <a:r>
            <a:rPr lang="he-IL" dirty="0"/>
            <a:t>במהלך הקמפיין נשלחו 210 תצפיות של מין הסרטן מטוטה ויקטור דרך האפליקציה</a:t>
          </a:r>
          <a:r>
            <a:rPr lang="en-US" dirty="0"/>
            <a:t> </a:t>
          </a:r>
        </a:p>
      </dgm:t>
    </dgm:pt>
    <dgm:pt modelId="{1C0B8A3C-7569-4990-9388-D6DA2EB71490}" type="parTrans" cxnId="{B243CB50-1D35-44EA-889C-9B7C61358A55}">
      <dgm:prSet/>
      <dgm:spPr/>
      <dgm:t>
        <a:bodyPr/>
        <a:lstStyle/>
        <a:p>
          <a:endParaRPr lang="en-US"/>
        </a:p>
      </dgm:t>
    </dgm:pt>
    <dgm:pt modelId="{F04D7180-67D3-4116-9265-3EEA82781CA3}" type="sibTrans" cxnId="{B243CB50-1D35-44EA-889C-9B7C61358A55}">
      <dgm:prSet/>
      <dgm:spPr/>
      <dgm:t>
        <a:bodyPr/>
        <a:lstStyle/>
        <a:p>
          <a:endParaRPr lang="en-US"/>
        </a:p>
      </dgm:t>
    </dgm:pt>
    <dgm:pt modelId="{DF7E149D-D9D6-47C7-A093-79A5A4CDBB7F}">
      <dgm:prSet/>
      <dgm:spPr/>
      <dgm:t>
        <a:bodyPr/>
        <a:lstStyle/>
        <a:p>
          <a:pPr algn="ctr"/>
          <a:r>
            <a:rPr lang="he-IL" b="1" dirty="0"/>
            <a:t>מפת התצפיות</a:t>
          </a:r>
        </a:p>
        <a:p>
          <a:pPr algn="ctr"/>
          <a:endParaRPr lang="he-IL" b="1" dirty="0"/>
        </a:p>
        <a:p>
          <a:pPr algn="ctr"/>
          <a:r>
            <a:rPr lang="he-IL" b="1" dirty="0"/>
            <a:t> </a:t>
          </a:r>
          <a:r>
            <a:rPr lang="he-IL" dirty="0"/>
            <a:t>התקבלו תצפיות של מטוטה ויקטור מאשקלון ועד עכו כאשר הריכוזים הגבוהים ביותר נמצאים סביב חופי תל אביב, הרצליה, חדרה וחיפה </a:t>
          </a:r>
          <a:endParaRPr lang="en-US" dirty="0"/>
        </a:p>
      </dgm:t>
    </dgm:pt>
    <dgm:pt modelId="{02DB1557-7109-404E-9546-1C9D4F33D45F}" type="parTrans" cxnId="{643CCECD-60F2-4B3A-A04E-DD71E26206A3}">
      <dgm:prSet/>
      <dgm:spPr/>
      <dgm:t>
        <a:bodyPr/>
        <a:lstStyle/>
        <a:p>
          <a:endParaRPr lang="en-US"/>
        </a:p>
      </dgm:t>
    </dgm:pt>
    <dgm:pt modelId="{4664E63D-3F86-435B-8290-7EC4C3E103B8}" type="sibTrans" cxnId="{643CCECD-60F2-4B3A-A04E-DD71E26206A3}">
      <dgm:prSet/>
      <dgm:spPr/>
      <dgm:t>
        <a:bodyPr/>
        <a:lstStyle/>
        <a:p>
          <a:endParaRPr lang="en-US"/>
        </a:p>
      </dgm:t>
    </dgm:pt>
    <dgm:pt modelId="{021E9C2A-4AB4-4C6D-BAD0-2531FAAFB545}" type="pres">
      <dgm:prSet presAssocID="{BFFD08AE-20F4-4357-92A5-04A8BB463C64}" presName="diagram" presStyleCnt="0">
        <dgm:presLayoutVars>
          <dgm:dir/>
          <dgm:resizeHandles val="exact"/>
        </dgm:presLayoutVars>
      </dgm:prSet>
      <dgm:spPr/>
    </dgm:pt>
    <dgm:pt modelId="{9E2F724C-698B-45AA-90CA-BB59961E64FA}" type="pres">
      <dgm:prSet presAssocID="{F2A9A1EA-2BA9-4346-9EAF-242945A2ED2C}" presName="node" presStyleLbl="node1" presStyleIdx="0" presStyleCnt="5" custLinFactNeighborX="51867">
        <dgm:presLayoutVars>
          <dgm:bulletEnabled val="1"/>
        </dgm:presLayoutVars>
      </dgm:prSet>
      <dgm:spPr/>
    </dgm:pt>
    <dgm:pt modelId="{32C2D12D-D5CC-48BE-8EDE-1FEACB68E23B}" type="pres">
      <dgm:prSet presAssocID="{ADCBC125-5723-459C-82D9-A194B31F71B6}" presName="sibTrans" presStyleCnt="0"/>
      <dgm:spPr/>
    </dgm:pt>
    <dgm:pt modelId="{FE081AF2-2F34-4913-B4DF-EB007206847D}" type="pres">
      <dgm:prSet presAssocID="{0A02454E-7914-4DCF-B58A-1C42DCCF0599}" presName="node" presStyleLbl="node1" presStyleIdx="1" presStyleCnt="5" custLinFactY="100000" custLinFactNeighborY="131868">
        <dgm:presLayoutVars>
          <dgm:bulletEnabled val="1"/>
        </dgm:presLayoutVars>
      </dgm:prSet>
      <dgm:spPr/>
    </dgm:pt>
    <dgm:pt modelId="{839AB03F-073A-4D50-9074-81CE23E8E3D0}" type="pres">
      <dgm:prSet presAssocID="{29E05340-ADAD-4450-AB23-2EB30D3E4731}" presName="sibTrans" presStyleCnt="0"/>
      <dgm:spPr/>
    </dgm:pt>
    <dgm:pt modelId="{0CA57E51-8771-4F28-AC89-18AC61B11F3B}" type="pres">
      <dgm:prSet presAssocID="{F14CD44C-5490-4163-AB1C-9284A09917BC}" presName="node" presStyleLbl="node1" presStyleIdx="2" presStyleCnt="5" custLinFactNeighborX="-54185" custLinFactNeighborY="-80">
        <dgm:presLayoutVars>
          <dgm:bulletEnabled val="1"/>
        </dgm:presLayoutVars>
      </dgm:prSet>
      <dgm:spPr/>
    </dgm:pt>
    <dgm:pt modelId="{3A99028D-489B-4B86-9008-AB8B2EEF5E44}" type="pres">
      <dgm:prSet presAssocID="{F50FF2AA-4AB5-4C39-9DB8-849DFBEAA813}" presName="sibTrans" presStyleCnt="0"/>
      <dgm:spPr/>
    </dgm:pt>
    <dgm:pt modelId="{69D7C8EB-7742-4174-BFD3-E0124679DB5D}" type="pres">
      <dgm:prSet presAssocID="{60D60DF4-F45A-4B9B-A262-F0C4AA09E4E0}" presName="node" presStyleLbl="node1" presStyleIdx="3" presStyleCnt="5" custLinFactX="65996" custLinFactNeighborX="100000" custLinFactNeighborY="-428">
        <dgm:presLayoutVars>
          <dgm:bulletEnabled val="1"/>
        </dgm:presLayoutVars>
      </dgm:prSet>
      <dgm:spPr/>
    </dgm:pt>
    <dgm:pt modelId="{B3FA1243-5D9C-430B-85EA-FAFBFAB7EC11}" type="pres">
      <dgm:prSet presAssocID="{F04D7180-67D3-4116-9265-3EEA82781CA3}" presName="sibTrans" presStyleCnt="0"/>
      <dgm:spPr/>
    </dgm:pt>
    <dgm:pt modelId="{2E00908B-48FD-4D2D-AF99-C7BA52EB8966}" type="pres">
      <dgm:prSet presAssocID="{DF7E149D-D9D6-47C7-A093-79A5A4CDBB7F}" presName="node" presStyleLbl="node1" presStyleIdx="4" presStyleCnt="5" custLinFactX="-64926" custLinFactNeighborX="-100000" custLinFactNeighborY="1727">
        <dgm:presLayoutVars>
          <dgm:bulletEnabled val="1"/>
        </dgm:presLayoutVars>
      </dgm:prSet>
      <dgm:spPr/>
    </dgm:pt>
  </dgm:ptLst>
  <dgm:cxnLst>
    <dgm:cxn modelId="{CECC0167-5B59-48C1-A6CC-A54842C40733}" srcId="{BFFD08AE-20F4-4357-92A5-04A8BB463C64}" destId="{0A02454E-7914-4DCF-B58A-1C42DCCF0599}" srcOrd="1" destOrd="0" parTransId="{28101948-10BE-4CB5-A3F3-78F8DDA9FA57}" sibTransId="{29E05340-ADAD-4450-AB23-2EB30D3E4731}"/>
    <dgm:cxn modelId="{B243CB50-1D35-44EA-889C-9B7C61358A55}" srcId="{BFFD08AE-20F4-4357-92A5-04A8BB463C64}" destId="{60D60DF4-F45A-4B9B-A262-F0C4AA09E4E0}" srcOrd="3" destOrd="0" parTransId="{1C0B8A3C-7569-4990-9388-D6DA2EB71490}" sibTransId="{F04D7180-67D3-4116-9265-3EEA82781CA3}"/>
    <dgm:cxn modelId="{C06B2688-D205-4271-A169-EB9F9D2F0DA4}" type="presOf" srcId="{60D60DF4-F45A-4B9B-A262-F0C4AA09E4E0}" destId="{69D7C8EB-7742-4174-BFD3-E0124679DB5D}" srcOrd="0" destOrd="0" presId="urn:microsoft.com/office/officeart/2005/8/layout/default"/>
    <dgm:cxn modelId="{0B796192-8248-4F67-831D-3359E6B8E611}" type="presOf" srcId="{BFFD08AE-20F4-4357-92A5-04A8BB463C64}" destId="{021E9C2A-4AB4-4C6D-BAD0-2531FAAFB545}" srcOrd="0" destOrd="0" presId="urn:microsoft.com/office/officeart/2005/8/layout/default"/>
    <dgm:cxn modelId="{7AC30CAB-042E-4830-8D0B-2DFB3C6A2C95}" srcId="{BFFD08AE-20F4-4357-92A5-04A8BB463C64}" destId="{F2A9A1EA-2BA9-4346-9EAF-242945A2ED2C}" srcOrd="0" destOrd="0" parTransId="{2F02BA69-2480-4956-A625-661DFD29F769}" sibTransId="{ADCBC125-5723-459C-82D9-A194B31F71B6}"/>
    <dgm:cxn modelId="{03C87CBA-9EFF-4861-8DB8-DCB7218A212C}" type="presOf" srcId="{DF7E149D-D9D6-47C7-A093-79A5A4CDBB7F}" destId="{2E00908B-48FD-4D2D-AF99-C7BA52EB8966}" srcOrd="0" destOrd="0" presId="urn:microsoft.com/office/officeart/2005/8/layout/default"/>
    <dgm:cxn modelId="{C94283C4-8513-4122-B0D3-1B344F12F221}" type="presOf" srcId="{F14CD44C-5490-4163-AB1C-9284A09917BC}" destId="{0CA57E51-8771-4F28-AC89-18AC61B11F3B}" srcOrd="0" destOrd="0" presId="urn:microsoft.com/office/officeart/2005/8/layout/default"/>
    <dgm:cxn modelId="{3E8D9BC4-1996-4075-9036-2DAC0717854F}" srcId="{BFFD08AE-20F4-4357-92A5-04A8BB463C64}" destId="{F14CD44C-5490-4163-AB1C-9284A09917BC}" srcOrd="2" destOrd="0" parTransId="{2DA69C7A-C2B4-4F18-B37C-ED6BB9652132}" sibTransId="{F50FF2AA-4AB5-4C39-9DB8-849DFBEAA813}"/>
    <dgm:cxn modelId="{643CCECD-60F2-4B3A-A04E-DD71E26206A3}" srcId="{BFFD08AE-20F4-4357-92A5-04A8BB463C64}" destId="{DF7E149D-D9D6-47C7-A093-79A5A4CDBB7F}" srcOrd="4" destOrd="0" parTransId="{02DB1557-7109-404E-9546-1C9D4F33D45F}" sibTransId="{4664E63D-3F86-435B-8290-7EC4C3E103B8}"/>
    <dgm:cxn modelId="{59FE15DE-ABDD-439B-8A51-7AA3D803C92F}" type="presOf" srcId="{F2A9A1EA-2BA9-4346-9EAF-242945A2ED2C}" destId="{9E2F724C-698B-45AA-90CA-BB59961E64FA}" srcOrd="0" destOrd="0" presId="urn:microsoft.com/office/officeart/2005/8/layout/default"/>
    <dgm:cxn modelId="{C91D98FA-8205-4D99-8390-7B176B23606A}" type="presOf" srcId="{0A02454E-7914-4DCF-B58A-1C42DCCF0599}" destId="{FE081AF2-2F34-4913-B4DF-EB007206847D}" srcOrd="0" destOrd="0" presId="urn:microsoft.com/office/officeart/2005/8/layout/default"/>
    <dgm:cxn modelId="{1B46903D-6240-4072-A90E-6E82965E2D48}" type="presParOf" srcId="{021E9C2A-4AB4-4C6D-BAD0-2531FAAFB545}" destId="{9E2F724C-698B-45AA-90CA-BB59961E64FA}" srcOrd="0" destOrd="0" presId="urn:microsoft.com/office/officeart/2005/8/layout/default"/>
    <dgm:cxn modelId="{7641AA44-432F-43B6-A695-9AB647AF7267}" type="presParOf" srcId="{021E9C2A-4AB4-4C6D-BAD0-2531FAAFB545}" destId="{32C2D12D-D5CC-48BE-8EDE-1FEACB68E23B}" srcOrd="1" destOrd="0" presId="urn:microsoft.com/office/officeart/2005/8/layout/default"/>
    <dgm:cxn modelId="{6D53ADAD-1BBF-4EB9-AA17-F73D6E7BF6EE}" type="presParOf" srcId="{021E9C2A-4AB4-4C6D-BAD0-2531FAAFB545}" destId="{FE081AF2-2F34-4913-B4DF-EB007206847D}" srcOrd="2" destOrd="0" presId="urn:microsoft.com/office/officeart/2005/8/layout/default"/>
    <dgm:cxn modelId="{B33F6FEC-65F7-46D5-854B-F6B66153B8F7}" type="presParOf" srcId="{021E9C2A-4AB4-4C6D-BAD0-2531FAAFB545}" destId="{839AB03F-073A-4D50-9074-81CE23E8E3D0}" srcOrd="3" destOrd="0" presId="urn:microsoft.com/office/officeart/2005/8/layout/default"/>
    <dgm:cxn modelId="{8C8D7D7E-52C4-4CE0-AA31-51DEE9BF890E}" type="presParOf" srcId="{021E9C2A-4AB4-4C6D-BAD0-2531FAAFB545}" destId="{0CA57E51-8771-4F28-AC89-18AC61B11F3B}" srcOrd="4" destOrd="0" presId="urn:microsoft.com/office/officeart/2005/8/layout/default"/>
    <dgm:cxn modelId="{4D79C037-B2B2-4FBF-B0C1-2B61C3F710A4}" type="presParOf" srcId="{021E9C2A-4AB4-4C6D-BAD0-2531FAAFB545}" destId="{3A99028D-489B-4B86-9008-AB8B2EEF5E44}" srcOrd="5" destOrd="0" presId="urn:microsoft.com/office/officeart/2005/8/layout/default"/>
    <dgm:cxn modelId="{E9F24A9C-BA70-40B9-9285-751F20B93C63}" type="presParOf" srcId="{021E9C2A-4AB4-4C6D-BAD0-2531FAAFB545}" destId="{69D7C8EB-7742-4174-BFD3-E0124679DB5D}" srcOrd="6" destOrd="0" presId="urn:microsoft.com/office/officeart/2005/8/layout/default"/>
    <dgm:cxn modelId="{7BC4A4A2-2086-4985-8A67-C655EE587CAC}" type="presParOf" srcId="{021E9C2A-4AB4-4C6D-BAD0-2531FAAFB545}" destId="{B3FA1243-5D9C-430B-85EA-FAFBFAB7EC11}" srcOrd="7" destOrd="0" presId="urn:microsoft.com/office/officeart/2005/8/layout/default"/>
    <dgm:cxn modelId="{D84735D4-44B5-4F8B-8CF1-49C7F2089AB6}" type="presParOf" srcId="{021E9C2A-4AB4-4C6D-BAD0-2531FAAFB545}" destId="{2E00908B-48FD-4D2D-AF99-C7BA52EB896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F724C-698B-45AA-90CA-BB59961E64FA}">
      <dsp:nvSpPr>
        <dsp:cNvPr id="0" name=""/>
        <dsp:cNvSpPr/>
      </dsp:nvSpPr>
      <dsp:spPr>
        <a:xfrm>
          <a:off x="1978943" y="1546"/>
          <a:ext cx="3222855" cy="19337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algn="ctr" defTabSz="800100">
            <a:lnSpc>
              <a:spcPct val="90000"/>
            </a:lnSpc>
            <a:spcBef>
              <a:spcPct val="0"/>
            </a:spcBef>
            <a:spcAft>
              <a:spcPct val="35000"/>
            </a:spcAft>
            <a:buNone/>
          </a:pPr>
          <a:r>
            <a:rPr lang="he-IL" sz="1500" b="1" kern="1200" dirty="0"/>
            <a:t>תגובות הציבור</a:t>
          </a:r>
        </a:p>
        <a:p>
          <a:pPr marL="0" lvl="0" algn="ctr" defTabSz="800100">
            <a:lnSpc>
              <a:spcPct val="90000"/>
            </a:lnSpc>
            <a:spcBef>
              <a:spcPct val="0"/>
            </a:spcBef>
            <a:spcAft>
              <a:spcPct val="35000"/>
            </a:spcAft>
            <a:buNone/>
          </a:pPr>
          <a:endParaRPr lang="he-IL" sz="1500" b="1" kern="1200" dirty="0"/>
        </a:p>
        <a:p>
          <a:pPr marL="0" lvl="0" algn="ctr" defTabSz="800100">
            <a:lnSpc>
              <a:spcPct val="90000"/>
            </a:lnSpc>
            <a:spcBef>
              <a:spcPct val="0"/>
            </a:spcBef>
            <a:spcAft>
              <a:spcPct val="35000"/>
            </a:spcAft>
            <a:buNone/>
          </a:pPr>
          <a:endParaRPr lang="he-IL" sz="1500" b="1"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he-IL" sz="1500" kern="1200" dirty="0"/>
            <a:t>מעבר לדיווחים באפליקציה קיבלנו מהציבור עשרות תצפיות בתגובות לפרסומים באתרי החדשות ומדיות החברתיות. </a:t>
          </a:r>
          <a:endParaRPr lang="en-US" sz="1500" kern="1200" dirty="0"/>
        </a:p>
        <a:p>
          <a:pPr marL="0" lvl="0" algn="ctr" defTabSz="800100">
            <a:lnSpc>
              <a:spcPct val="90000"/>
            </a:lnSpc>
            <a:spcBef>
              <a:spcPct val="0"/>
            </a:spcBef>
            <a:spcAft>
              <a:spcPct val="35000"/>
            </a:spcAft>
            <a:buNone/>
          </a:pPr>
          <a:endParaRPr lang="en-US" sz="1500" kern="1200" dirty="0"/>
        </a:p>
      </dsp:txBody>
      <dsp:txXfrm>
        <a:off x="1978943" y="1546"/>
        <a:ext cx="3222855" cy="1933713"/>
      </dsp:txXfrm>
    </dsp:sp>
    <dsp:sp modelId="{FE081AF2-2F34-4913-B4DF-EB007206847D}">
      <dsp:nvSpPr>
        <dsp:cNvPr id="0" name=""/>
        <dsp:cNvSpPr/>
      </dsp:nvSpPr>
      <dsp:spPr>
        <a:xfrm>
          <a:off x="3852486" y="2259091"/>
          <a:ext cx="3222855" cy="1933713"/>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he-IL" sz="1500" b="1" kern="1200" dirty="0"/>
            <a:t>פרסום וחשיפה</a:t>
          </a:r>
        </a:p>
        <a:p>
          <a:pPr marL="0" lvl="0" indent="0" algn="ctr" defTabSz="666750">
            <a:lnSpc>
              <a:spcPct val="90000"/>
            </a:lnSpc>
            <a:spcBef>
              <a:spcPct val="0"/>
            </a:spcBef>
            <a:spcAft>
              <a:spcPct val="35000"/>
            </a:spcAft>
            <a:buNone/>
          </a:pPr>
          <a:endParaRPr lang="he-IL" sz="1500" b="1" kern="1200" dirty="0"/>
        </a:p>
        <a:p>
          <a:pPr marL="0" lvl="0" indent="0" algn="ctr" defTabSz="666750">
            <a:lnSpc>
              <a:spcPct val="90000"/>
            </a:lnSpc>
            <a:spcBef>
              <a:spcPct val="0"/>
            </a:spcBef>
            <a:spcAft>
              <a:spcPct val="35000"/>
            </a:spcAft>
            <a:buNone/>
          </a:pPr>
          <a:r>
            <a:rPr lang="he-IL" sz="1500" kern="1200" dirty="0"/>
            <a:t>הפרויקט התפרסם ב12 כתבות שונות (בעברית אנגלית וברוסית</a:t>
          </a:r>
          <a:r>
            <a:rPr lang="he-IL" sz="1500" kern="1200"/>
            <a:t>), קבוצות </a:t>
          </a:r>
          <a:r>
            <a:rPr lang="he-IL" sz="1500" kern="1200" dirty="0"/>
            <a:t>"וואטסאפ" וב18 פוסטים ברשתות החברתיות שהגיעו לעשרות אלפי אנשים   </a:t>
          </a:r>
          <a:endParaRPr lang="en-US" sz="1500" kern="1200" dirty="0"/>
        </a:p>
      </dsp:txBody>
      <dsp:txXfrm>
        <a:off x="3852486" y="2259091"/>
        <a:ext cx="3222855" cy="1933713"/>
      </dsp:txXfrm>
    </dsp:sp>
    <dsp:sp modelId="{0CA57E51-8771-4F28-AC89-18AC61B11F3B}">
      <dsp:nvSpPr>
        <dsp:cNvPr id="0" name=""/>
        <dsp:cNvSpPr/>
      </dsp:nvSpPr>
      <dsp:spPr>
        <a:xfrm>
          <a:off x="5651323" y="0"/>
          <a:ext cx="3222855" cy="1933713"/>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he-IL" sz="1500" b="1" kern="1200" dirty="0"/>
            <a:t> משך הקמפיין</a:t>
          </a:r>
        </a:p>
        <a:p>
          <a:pPr marL="0" lvl="0" indent="0" algn="ctr" defTabSz="666750">
            <a:lnSpc>
              <a:spcPct val="90000"/>
            </a:lnSpc>
            <a:spcBef>
              <a:spcPct val="0"/>
            </a:spcBef>
            <a:spcAft>
              <a:spcPct val="35000"/>
            </a:spcAft>
            <a:buNone/>
          </a:pPr>
          <a:endParaRPr lang="he-IL" sz="1500" b="1" kern="1200" dirty="0"/>
        </a:p>
        <a:p>
          <a:pPr marL="0" lvl="0" indent="0" algn="ctr" defTabSz="666750">
            <a:lnSpc>
              <a:spcPct val="90000"/>
            </a:lnSpc>
            <a:spcBef>
              <a:spcPct val="0"/>
            </a:spcBef>
            <a:spcAft>
              <a:spcPct val="35000"/>
            </a:spcAft>
            <a:buNone/>
          </a:pPr>
          <a:endParaRPr lang="he-IL" sz="1500" b="1" kern="1200" dirty="0"/>
        </a:p>
        <a:p>
          <a:pPr marL="0" lvl="0" indent="0" algn="ctr" defTabSz="666750">
            <a:lnSpc>
              <a:spcPct val="90000"/>
            </a:lnSpc>
            <a:spcBef>
              <a:spcPct val="0"/>
            </a:spcBef>
            <a:spcAft>
              <a:spcPct val="35000"/>
            </a:spcAft>
            <a:buNone/>
          </a:pPr>
          <a:r>
            <a:rPr lang="en-US" sz="1500" b="1" kern="1200" dirty="0"/>
            <a:t> </a:t>
          </a:r>
          <a:r>
            <a:rPr lang="he-IL" sz="1500" kern="1200" dirty="0"/>
            <a:t>הנתונים המוצגים נאספו מה14.7.2024 ועד ה20.8.2024 (37 ימים) </a:t>
          </a:r>
          <a:endParaRPr lang="en-US" sz="1500" kern="1200" dirty="0"/>
        </a:p>
        <a:p>
          <a:pPr marL="0" lvl="0" indent="0" algn="ctr" defTabSz="666750">
            <a:lnSpc>
              <a:spcPct val="90000"/>
            </a:lnSpc>
            <a:spcBef>
              <a:spcPct val="0"/>
            </a:spcBef>
            <a:spcAft>
              <a:spcPct val="35000"/>
            </a:spcAft>
            <a:buNone/>
          </a:pPr>
          <a:endParaRPr lang="he-IL" sz="1500" b="1" kern="1200" dirty="0"/>
        </a:p>
      </dsp:txBody>
      <dsp:txXfrm>
        <a:off x="5651323" y="0"/>
        <a:ext cx="3222855" cy="1933713"/>
      </dsp:txXfrm>
    </dsp:sp>
    <dsp:sp modelId="{69D7C8EB-7742-4174-BFD3-E0124679DB5D}">
      <dsp:nvSpPr>
        <dsp:cNvPr id="0" name=""/>
        <dsp:cNvSpPr/>
      </dsp:nvSpPr>
      <dsp:spPr>
        <a:xfrm>
          <a:off x="7429727" y="2249268"/>
          <a:ext cx="3222855" cy="1933713"/>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he-IL" sz="1500" b="1" kern="1200" dirty="0"/>
            <a:t>איסוף התצפיות</a:t>
          </a:r>
        </a:p>
        <a:p>
          <a:pPr marL="0" lvl="0" indent="0" algn="ctr" defTabSz="666750">
            <a:lnSpc>
              <a:spcPct val="90000"/>
            </a:lnSpc>
            <a:spcBef>
              <a:spcPct val="0"/>
            </a:spcBef>
            <a:spcAft>
              <a:spcPct val="35000"/>
            </a:spcAft>
            <a:buNone/>
          </a:pPr>
          <a:r>
            <a:rPr lang="he-IL" sz="1500" b="1" kern="1200" dirty="0"/>
            <a:t> </a:t>
          </a:r>
        </a:p>
        <a:p>
          <a:pPr marL="0" lvl="0" indent="0" algn="ctr" defTabSz="666750">
            <a:lnSpc>
              <a:spcPct val="90000"/>
            </a:lnSpc>
            <a:spcBef>
              <a:spcPct val="0"/>
            </a:spcBef>
            <a:spcAft>
              <a:spcPct val="35000"/>
            </a:spcAft>
            <a:buNone/>
          </a:pPr>
          <a:endParaRPr lang="he-IL" sz="1500" b="1" kern="1200" dirty="0"/>
        </a:p>
        <a:p>
          <a:pPr marL="0" lvl="0" indent="0" algn="ctr" defTabSz="666750">
            <a:lnSpc>
              <a:spcPct val="90000"/>
            </a:lnSpc>
            <a:spcBef>
              <a:spcPct val="0"/>
            </a:spcBef>
            <a:spcAft>
              <a:spcPct val="35000"/>
            </a:spcAft>
            <a:buNone/>
          </a:pPr>
          <a:r>
            <a:rPr lang="he-IL" sz="1500" kern="1200" dirty="0"/>
            <a:t>במהלך הקמפיין נשלחו 210 תצפיות של מין הסרטן מטוטה ויקטור דרך האפליקציה</a:t>
          </a:r>
          <a:r>
            <a:rPr lang="en-US" sz="1500" kern="1200" dirty="0"/>
            <a:t> </a:t>
          </a:r>
        </a:p>
      </dsp:txBody>
      <dsp:txXfrm>
        <a:off x="7429727" y="2249268"/>
        <a:ext cx="3222855" cy="1933713"/>
      </dsp:txXfrm>
    </dsp:sp>
    <dsp:sp modelId="{2E00908B-48FD-4D2D-AF99-C7BA52EB8966}">
      <dsp:nvSpPr>
        <dsp:cNvPr id="0" name=""/>
        <dsp:cNvSpPr/>
      </dsp:nvSpPr>
      <dsp:spPr>
        <a:xfrm>
          <a:off x="309730" y="2259091"/>
          <a:ext cx="3222855" cy="1933713"/>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he-IL" sz="1500" b="1" kern="1200" dirty="0"/>
            <a:t>מפת התצפיות</a:t>
          </a:r>
        </a:p>
        <a:p>
          <a:pPr marL="0" lvl="0" indent="0" algn="ctr" defTabSz="666750">
            <a:lnSpc>
              <a:spcPct val="90000"/>
            </a:lnSpc>
            <a:spcBef>
              <a:spcPct val="0"/>
            </a:spcBef>
            <a:spcAft>
              <a:spcPct val="35000"/>
            </a:spcAft>
            <a:buNone/>
          </a:pPr>
          <a:endParaRPr lang="he-IL" sz="1500" b="1" kern="1200" dirty="0"/>
        </a:p>
        <a:p>
          <a:pPr marL="0" lvl="0" indent="0" algn="ctr" defTabSz="666750">
            <a:lnSpc>
              <a:spcPct val="90000"/>
            </a:lnSpc>
            <a:spcBef>
              <a:spcPct val="0"/>
            </a:spcBef>
            <a:spcAft>
              <a:spcPct val="35000"/>
            </a:spcAft>
            <a:buNone/>
          </a:pPr>
          <a:r>
            <a:rPr lang="he-IL" sz="1500" b="1" kern="1200" dirty="0"/>
            <a:t> </a:t>
          </a:r>
          <a:r>
            <a:rPr lang="he-IL" sz="1500" kern="1200" dirty="0"/>
            <a:t>התקבלו תצפיות של מטוטה ויקטור מאשקלון ועד עכו כאשר הריכוזים הגבוהים ביותר נמצאים סביב חופי תל אביב, הרצליה, חדרה וחיפה </a:t>
          </a:r>
          <a:endParaRPr lang="en-US" sz="1500" kern="1200" dirty="0"/>
        </a:p>
      </dsp:txBody>
      <dsp:txXfrm>
        <a:off x="309730" y="2259091"/>
        <a:ext cx="3222855" cy="19337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2.jpe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תמונה 3">
          <a:extLst xmlns:a="http://schemas.openxmlformats.org/drawingml/2006/main">
            <a:ext uri="{FF2B5EF4-FFF2-40B4-BE49-F238E27FC236}">
              <a16:creationId xmlns:a16="http://schemas.microsoft.com/office/drawing/2014/main" id="{C477EE12-970B-47D5-6012-2F775EDADDD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t="10764" b="10764"/>
        <a:stretch xmlns:a="http://schemas.openxmlformats.org/drawingml/2006/main"/>
      </cdr:blipFill>
      <cdr:spPr>
        <a:xfrm xmlns:a="http://schemas.openxmlformats.org/drawingml/2006/main">
          <a:off x="-176981" y="-167148"/>
          <a:ext cx="6125496" cy="6577781"/>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A4D5318-BB64-4922-9340-F992E79C7B41}" type="datetimeFigureOut">
              <a:rPr lang="he-IL" smtClean="0"/>
              <a:t>י"ד/אלול/תשפ"ד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20CC9BA-1FFB-468C-8DA2-07C1ABA9EAB7}" type="slidenum">
              <a:rPr lang="he-IL" smtClean="0"/>
              <a:t>‹#›</a:t>
            </a:fld>
            <a:endParaRPr lang="he-IL"/>
          </a:p>
        </p:txBody>
      </p:sp>
    </p:spTree>
    <p:extLst>
      <p:ext uri="{BB962C8B-B14F-4D97-AF65-F5344CB8AC3E}">
        <p14:creationId xmlns:p14="http://schemas.microsoft.com/office/powerpoint/2010/main" val="379453640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3332772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8106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149020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102699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173805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56048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409177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80749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3474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29923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5EE85A66-C3E7-4565-BE8E-D7B03E208949}" type="datetimeFigureOut">
              <a:rPr lang="he-IL" smtClean="0"/>
              <a:t>י"ד/אלול/תשפ"ד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C25B6A2-2DE7-4AC7-BF68-A2FBE6C13B84}" type="slidenum">
              <a:rPr lang="he-IL" smtClean="0"/>
              <a:t>‹#›</a:t>
            </a:fld>
            <a:endParaRPr lang="he-IL"/>
          </a:p>
        </p:txBody>
      </p:sp>
    </p:spTree>
    <p:extLst>
      <p:ext uri="{BB962C8B-B14F-4D97-AF65-F5344CB8AC3E}">
        <p14:creationId xmlns:p14="http://schemas.microsoft.com/office/powerpoint/2010/main" val="3816370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EE85A66-C3E7-4565-BE8E-D7B03E208949}" type="datetimeFigureOut">
              <a:rPr lang="he-IL" smtClean="0"/>
              <a:t>י"ד/אלול/תשפ"ד</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C25B6A2-2DE7-4AC7-BF68-A2FBE6C13B84}" type="slidenum">
              <a:rPr lang="he-IL" smtClean="0"/>
              <a:t>‹#›</a:t>
            </a:fld>
            <a:endParaRPr lang="he-IL"/>
          </a:p>
        </p:txBody>
      </p:sp>
    </p:spTree>
    <p:extLst>
      <p:ext uri="{BB962C8B-B14F-4D97-AF65-F5344CB8AC3E}">
        <p14:creationId xmlns:p14="http://schemas.microsoft.com/office/powerpoint/2010/main" val="3868306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hdphoto" Target="../media/hdphoto1.wdp"/><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p4"/><Relationship Id="rId7" Type="http://schemas.openxmlformats.org/officeDocument/2006/relationships/image" Target="../media/image3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slideLayout" Target="../slideLayouts/slideLayout2.xml"/><Relationship Id="rId5" Type="http://schemas.microsoft.com/office/2007/relationships/media" Target="../media/media3.mp4"/><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onelink.to/n8jhgj"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www.facebook.com/mafish.org.il" TargetMode="External"/><Relationship Id="rId4" Type="http://schemas.openxmlformats.org/officeDocument/2006/relationships/hyperlink" Target="https://mafish.org.i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diagramData" Target="../diagrams/data1.xml"/><Relationship Id="rId16" Type="http://schemas.openxmlformats.org/officeDocument/2006/relationships/image" Target="../media/image14.sv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diagramQuickStyle" Target="../diagrams/quickStyle1.xml"/><Relationship Id="rId9" Type="http://schemas.openxmlformats.org/officeDocument/2006/relationships/image" Target="../media/image7.png"/><Relationship Id="rId1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תמונה 3" descr="תמונה שמכילה קערה, קרקע, כלי מטבח, אוכל&#10;&#10;התיאור נוצר באופן אוטומטי">
            <a:extLst>
              <a:ext uri="{FF2B5EF4-FFF2-40B4-BE49-F238E27FC236}">
                <a16:creationId xmlns:a16="http://schemas.microsoft.com/office/drawing/2014/main" id="{20E7A440-4CFD-8A53-0943-159D0425A354}"/>
              </a:ext>
            </a:extLst>
          </p:cNvPr>
          <p:cNvPicPr>
            <a:picLocks noChangeAspect="1"/>
          </p:cNvPicPr>
          <p:nvPr/>
        </p:nvPicPr>
        <p:blipFill>
          <a:blip r:embed="rId2">
            <a:extLst>
              <a:ext uri="{28A0092B-C50C-407E-A947-70E740481C1C}">
                <a14:useLocalDpi xmlns:a14="http://schemas.microsoft.com/office/drawing/2010/main" val="0"/>
              </a:ext>
            </a:extLst>
          </a:blip>
          <a:srcRect l="9091" t="46059" r="-1" b="-1"/>
          <a:stretch/>
        </p:blipFill>
        <p:spPr>
          <a:xfrm>
            <a:off x="20" y="10"/>
            <a:ext cx="8668492" cy="6857990"/>
          </a:xfrm>
          <a:prstGeom prst="rect">
            <a:avLst/>
          </a:prstGeom>
        </p:spPr>
      </p:pic>
      <p:sp>
        <p:nvSpPr>
          <p:cNvPr id="16" name="Rectangle 15">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DD906909-6328-4454-B4E6-9F22D95D1A8D}"/>
              </a:ext>
            </a:extLst>
          </p:cNvPr>
          <p:cNvSpPr>
            <a:spLocks noGrp="1"/>
          </p:cNvSpPr>
          <p:nvPr>
            <p:ph type="ctrTitle"/>
          </p:nvPr>
        </p:nvSpPr>
        <p:spPr>
          <a:xfrm>
            <a:off x="7464520" y="1159779"/>
            <a:ext cx="4915624" cy="2010849"/>
          </a:xfrm>
        </p:spPr>
        <p:txBody>
          <a:bodyPr anchor="b">
            <a:normAutofit fontScale="90000"/>
          </a:bodyPr>
          <a:lstStyle/>
          <a:p>
            <a:r>
              <a:rPr lang="he-IL" sz="4800" dirty="0">
                <a:latin typeface="+mn-lt"/>
                <a:cs typeface="+mn-cs"/>
              </a:rPr>
              <a:t>סיכום</a:t>
            </a:r>
            <a:r>
              <a:rPr lang="he-IL" sz="4800" dirty="0">
                <a:cs typeface="+mn-cs"/>
              </a:rPr>
              <a:t> פרויקט </a:t>
            </a:r>
            <a:br>
              <a:rPr lang="he-IL" sz="4800" dirty="0">
                <a:cs typeface="+mn-cs"/>
              </a:rPr>
            </a:br>
            <a:r>
              <a:rPr lang="he-IL" sz="4800" dirty="0">
                <a:cs typeface="+mn-cs"/>
              </a:rPr>
              <a:t>מדע אזרחי - </a:t>
            </a:r>
            <a:br>
              <a:rPr lang="he-IL" sz="4800" dirty="0">
                <a:cs typeface="+mn-cs"/>
              </a:rPr>
            </a:br>
            <a:r>
              <a:rPr lang="he-IL" sz="4800" dirty="0">
                <a:cs typeface="+mn-cs"/>
              </a:rPr>
              <a:t>מטוטה ויקטור</a:t>
            </a:r>
            <a:endParaRPr lang="en-IL" sz="4800" dirty="0">
              <a:cs typeface="+mn-cs"/>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תמונה 5">
            <a:extLst>
              <a:ext uri="{FF2B5EF4-FFF2-40B4-BE49-F238E27FC236}">
                <a16:creationId xmlns:a16="http://schemas.microsoft.com/office/drawing/2014/main" id="{43B6F88F-7E96-73A5-01CB-B485AE2B97B2}"/>
              </a:ext>
            </a:extLst>
          </p:cNvPr>
          <p:cNvPicPr>
            <a:picLocks noChangeAspect="1"/>
          </p:cNvPicPr>
          <p:nvPr/>
        </p:nvPicPr>
        <p:blipFill>
          <a:blip r:embed="rId3"/>
          <a:stretch>
            <a:fillRect/>
          </a:stretch>
        </p:blipFill>
        <p:spPr>
          <a:xfrm>
            <a:off x="-88490" y="5621455"/>
            <a:ext cx="12280470" cy="1334865"/>
          </a:xfrm>
          <a:prstGeom prst="rect">
            <a:avLst/>
          </a:prstGeom>
          <a:ln>
            <a:noFill/>
          </a:ln>
          <a:effectLst>
            <a:softEdge rad="112500"/>
          </a:effectLst>
        </p:spPr>
      </p:pic>
      <p:sp>
        <p:nvSpPr>
          <p:cNvPr id="3" name="תיבת טקסט 2">
            <a:extLst>
              <a:ext uri="{FF2B5EF4-FFF2-40B4-BE49-F238E27FC236}">
                <a16:creationId xmlns:a16="http://schemas.microsoft.com/office/drawing/2014/main" id="{3F37114E-F7E0-978E-5809-C8607F7E198F}"/>
              </a:ext>
            </a:extLst>
          </p:cNvPr>
          <p:cNvSpPr txBox="1"/>
          <p:nvPr/>
        </p:nvSpPr>
        <p:spPr>
          <a:xfrm>
            <a:off x="10715468" y="4510388"/>
            <a:ext cx="1253612" cy="369332"/>
          </a:xfrm>
          <a:prstGeom prst="rect">
            <a:avLst/>
          </a:prstGeom>
          <a:noFill/>
        </p:spPr>
        <p:txBody>
          <a:bodyPr wrap="square" rtlCol="0">
            <a:spAutoFit/>
          </a:bodyPr>
          <a:lstStyle/>
          <a:p>
            <a:r>
              <a:rPr lang="he-IL" dirty="0"/>
              <a:t>בר שטרנבך</a:t>
            </a:r>
            <a:endParaRPr lang="en-IL" dirty="0"/>
          </a:p>
        </p:txBody>
      </p:sp>
      <p:sp>
        <p:nvSpPr>
          <p:cNvPr id="5" name="תיבת טקסט 4">
            <a:extLst>
              <a:ext uri="{FF2B5EF4-FFF2-40B4-BE49-F238E27FC236}">
                <a16:creationId xmlns:a16="http://schemas.microsoft.com/office/drawing/2014/main" id="{D0D8A9AF-8933-994D-C94A-12E02D6CD470}"/>
              </a:ext>
            </a:extLst>
          </p:cNvPr>
          <p:cNvSpPr txBox="1"/>
          <p:nvPr/>
        </p:nvSpPr>
        <p:spPr>
          <a:xfrm>
            <a:off x="7576886" y="4510388"/>
            <a:ext cx="1253612" cy="369332"/>
          </a:xfrm>
          <a:prstGeom prst="rect">
            <a:avLst/>
          </a:prstGeom>
          <a:noFill/>
        </p:spPr>
        <p:txBody>
          <a:bodyPr wrap="square" rtlCol="0">
            <a:spAutoFit/>
          </a:bodyPr>
          <a:lstStyle/>
          <a:p>
            <a:r>
              <a:rPr lang="he-IL" dirty="0"/>
              <a:t>1.9.2024</a:t>
            </a:r>
            <a:endParaRPr lang="en-IL" dirty="0"/>
          </a:p>
        </p:txBody>
      </p:sp>
      <p:sp>
        <p:nvSpPr>
          <p:cNvPr id="7" name="TextBox 6">
            <a:extLst>
              <a:ext uri="{FF2B5EF4-FFF2-40B4-BE49-F238E27FC236}">
                <a16:creationId xmlns:a16="http://schemas.microsoft.com/office/drawing/2014/main" id="{0D8BB03B-870B-60E8-A035-B458BA0A0211}"/>
              </a:ext>
            </a:extLst>
          </p:cNvPr>
          <p:cNvSpPr txBox="1"/>
          <p:nvPr/>
        </p:nvSpPr>
        <p:spPr>
          <a:xfrm>
            <a:off x="7040903" y="3134321"/>
            <a:ext cx="4221261" cy="369332"/>
          </a:xfrm>
          <a:prstGeom prst="rect">
            <a:avLst/>
          </a:prstGeom>
          <a:noFill/>
        </p:spPr>
        <p:txBody>
          <a:bodyPr wrap="square" rtlCol="1">
            <a:spAutoFit/>
          </a:bodyPr>
          <a:lstStyle/>
          <a:p>
            <a:r>
              <a:rPr lang="he-IL" dirty="0"/>
              <a:t>(14.7.2024-20.8.2024)</a:t>
            </a:r>
          </a:p>
        </p:txBody>
      </p:sp>
    </p:spTree>
    <p:extLst>
      <p:ext uri="{BB962C8B-B14F-4D97-AF65-F5344CB8AC3E}">
        <p14:creationId xmlns:p14="http://schemas.microsoft.com/office/powerpoint/2010/main" val="397622337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קערה, קרקע, כלי מטבח, אוכל&#10;&#10;התיאור נוצר באופן אוטומטי">
            <a:extLst>
              <a:ext uri="{FF2B5EF4-FFF2-40B4-BE49-F238E27FC236}">
                <a16:creationId xmlns:a16="http://schemas.microsoft.com/office/drawing/2014/main" id="{8FDDF279-55B5-FE1E-7D8D-2E8D5FDEAEE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1685" r="10907"/>
          <a:stretch/>
        </p:blipFill>
        <p:spPr>
          <a:xfrm>
            <a:off x="6053773" y="3113310"/>
            <a:ext cx="2536776" cy="2593574"/>
          </a:xfrm>
          <a:prstGeom prst="rect">
            <a:avLst/>
          </a:prstGeom>
        </p:spPr>
      </p:pic>
      <p:pic>
        <p:nvPicPr>
          <p:cNvPr id="5" name="תמונה 4" descr="תמונה שמכילה חסרי חוליות, קרקע, רכיכה, פירות ים&#10;&#10;התיאור נוצר באופן אוטומטי">
            <a:extLst>
              <a:ext uri="{FF2B5EF4-FFF2-40B4-BE49-F238E27FC236}">
                <a16:creationId xmlns:a16="http://schemas.microsoft.com/office/drawing/2014/main" id="{DEDAE37D-6C25-68BA-F4D1-54891C17A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302" t="19631"/>
          <a:stretch/>
        </p:blipFill>
        <p:spPr>
          <a:xfrm rot="5400000">
            <a:off x="8398368" y="1135522"/>
            <a:ext cx="3215976" cy="3247164"/>
          </a:xfrm>
          <a:prstGeom prst="rect">
            <a:avLst/>
          </a:prstGeom>
        </p:spPr>
      </p:pic>
      <p:pic>
        <p:nvPicPr>
          <p:cNvPr id="9" name="תמונה 8" descr="תמונה שמכילה חסרי חוליות, חסרי חוליות ימיים, אורגניזם, ריף&#10;&#10;התיאור נוצר באופן אוטומטי">
            <a:extLst>
              <a:ext uri="{FF2B5EF4-FFF2-40B4-BE49-F238E27FC236}">
                <a16:creationId xmlns:a16="http://schemas.microsoft.com/office/drawing/2014/main" id="{89C2267D-8395-C4CC-1D63-A363930C86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9" t="11396" r="10647" b="9751"/>
          <a:stretch/>
        </p:blipFill>
        <p:spPr>
          <a:xfrm>
            <a:off x="2449585" y="1129177"/>
            <a:ext cx="3082229" cy="2820677"/>
          </a:xfrm>
          <a:prstGeom prst="rect">
            <a:avLst/>
          </a:prstGeom>
        </p:spPr>
      </p:pic>
      <p:pic>
        <p:nvPicPr>
          <p:cNvPr id="13" name="תמונה 12" descr="תמונה שמכילה קרקע, ריף, מים, ביולוגיה ימית&#10;&#10;התיאור נוצר באופן אוטומטי">
            <a:extLst>
              <a:ext uri="{FF2B5EF4-FFF2-40B4-BE49-F238E27FC236}">
                <a16:creationId xmlns:a16="http://schemas.microsoft.com/office/drawing/2014/main" id="{A1F8AA8E-8A24-D0C0-3CF1-FB4E132062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4665" y="4204055"/>
            <a:ext cx="2832838" cy="2036669"/>
          </a:xfrm>
          <a:prstGeom prst="rect">
            <a:avLst/>
          </a:prstGeom>
        </p:spPr>
      </p:pic>
      <p:pic>
        <p:nvPicPr>
          <p:cNvPr id="15" name="תמונה 14" descr="תמונה שמכילה אדם, לבוש, בחוץ, קרקע&#10;&#10;התיאור נוצר באופן אוטומטי">
            <a:extLst>
              <a:ext uri="{FF2B5EF4-FFF2-40B4-BE49-F238E27FC236}">
                <a16:creationId xmlns:a16="http://schemas.microsoft.com/office/drawing/2014/main" id="{97BDE830-7B6E-D62F-BBA6-CFDF92A01E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26" t="21813" r="9785" b="11090"/>
          <a:stretch/>
        </p:blipFill>
        <p:spPr>
          <a:xfrm>
            <a:off x="5300545" y="871478"/>
            <a:ext cx="3290004" cy="2036669"/>
          </a:xfrm>
          <a:prstGeom prst="rect">
            <a:avLst/>
          </a:prstGeom>
        </p:spPr>
      </p:pic>
      <p:pic>
        <p:nvPicPr>
          <p:cNvPr id="19" name="תמונה 18" descr="תמונה שמכילה חסרי חוליות, קרקע, חסרי חוליות ימיים, בחוץ&#10;&#10;התיאור נוצר באופן אוטומטי">
            <a:extLst>
              <a:ext uri="{FF2B5EF4-FFF2-40B4-BE49-F238E27FC236}">
                <a16:creationId xmlns:a16="http://schemas.microsoft.com/office/drawing/2014/main" id="{D1F53EAE-31BD-75AB-387D-381EFDCD57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676" r="16191" b="17574"/>
          <a:stretch/>
        </p:blipFill>
        <p:spPr>
          <a:xfrm>
            <a:off x="208044" y="3752375"/>
            <a:ext cx="3082229" cy="2036669"/>
          </a:xfrm>
          <a:prstGeom prst="rect">
            <a:avLst/>
          </a:prstGeom>
        </p:spPr>
      </p:pic>
      <p:pic>
        <p:nvPicPr>
          <p:cNvPr id="21" name="תמונה 20" descr="תמונה שמכילה חסרי חוליות, אדם, פירות ים, רכיכה&#10;&#10;התיאור נוצר באופן אוטומטי">
            <a:extLst>
              <a:ext uri="{FF2B5EF4-FFF2-40B4-BE49-F238E27FC236}">
                <a16:creationId xmlns:a16="http://schemas.microsoft.com/office/drawing/2014/main" id="{ADA7B611-0A64-0FCF-3ABB-5FDD3F810C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47" y="660497"/>
            <a:ext cx="2227140" cy="2969520"/>
          </a:xfrm>
          <a:prstGeom prst="rect">
            <a:avLst/>
          </a:prstGeom>
        </p:spPr>
      </p:pic>
      <p:pic>
        <p:nvPicPr>
          <p:cNvPr id="2" name="תמונה 1" descr="תמונה שמכילה קרקע, ריף, אורגניזם, חסרי חוליות&#10;&#10;התיאור נוצר באופן אוטומטי">
            <a:extLst>
              <a:ext uri="{FF2B5EF4-FFF2-40B4-BE49-F238E27FC236}">
                <a16:creationId xmlns:a16="http://schemas.microsoft.com/office/drawing/2014/main" id="{55D798A5-4A1E-E90C-A03D-2D0BC7B945A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81" t="13364" r="21182" b="15524"/>
          <a:stretch/>
        </p:blipFill>
        <p:spPr>
          <a:xfrm rot="16200000">
            <a:off x="8808591" y="4259436"/>
            <a:ext cx="1943772" cy="2718360"/>
          </a:xfrm>
          <a:prstGeom prst="rect">
            <a:avLst/>
          </a:prstGeom>
        </p:spPr>
      </p:pic>
      <p:sp>
        <p:nvSpPr>
          <p:cNvPr id="4" name="תיבת טקסט 3">
            <a:extLst>
              <a:ext uri="{FF2B5EF4-FFF2-40B4-BE49-F238E27FC236}">
                <a16:creationId xmlns:a16="http://schemas.microsoft.com/office/drawing/2014/main" id="{C1FECBFC-E84C-BDC5-036F-C63B36740AC4}"/>
              </a:ext>
            </a:extLst>
          </p:cNvPr>
          <p:cNvSpPr txBox="1"/>
          <p:nvPr/>
        </p:nvSpPr>
        <p:spPr>
          <a:xfrm>
            <a:off x="2026304" y="-57386"/>
            <a:ext cx="10230040" cy="954107"/>
          </a:xfrm>
          <a:prstGeom prst="rect">
            <a:avLst/>
          </a:prstGeom>
          <a:noFill/>
        </p:spPr>
        <p:txBody>
          <a:bodyPr wrap="square" rtlCol="0">
            <a:spAutoFit/>
          </a:bodyPr>
          <a:lstStyle/>
          <a:p>
            <a:r>
              <a:rPr lang="he-IL" sz="2800" dirty="0"/>
              <a:t>תמונות של הסרטן הפולש מטוטה ויקטור שמדווחים שלחו לנו באפליקציית </a:t>
            </a:r>
            <a:r>
              <a:rPr lang="en-US" sz="2800" dirty="0"/>
              <a:t>SeaWatch</a:t>
            </a:r>
            <a:endParaRPr lang="en-IL" sz="2800" dirty="0"/>
          </a:p>
        </p:txBody>
      </p:sp>
      <p:sp>
        <p:nvSpPr>
          <p:cNvPr id="6" name="תיבת טקסט 5">
            <a:extLst>
              <a:ext uri="{FF2B5EF4-FFF2-40B4-BE49-F238E27FC236}">
                <a16:creationId xmlns:a16="http://schemas.microsoft.com/office/drawing/2014/main" id="{4582CD6A-A6FF-82F6-73D7-B8DDB6D7EB7F}"/>
              </a:ext>
            </a:extLst>
          </p:cNvPr>
          <p:cNvSpPr txBox="1"/>
          <p:nvPr/>
        </p:nvSpPr>
        <p:spPr>
          <a:xfrm>
            <a:off x="4921084" y="6037552"/>
            <a:ext cx="1458708" cy="261610"/>
          </a:xfrm>
          <a:prstGeom prst="rect">
            <a:avLst/>
          </a:prstGeom>
          <a:noFill/>
        </p:spPr>
        <p:txBody>
          <a:bodyPr wrap="square" rtlCol="0">
            <a:spAutoFit/>
          </a:bodyPr>
          <a:lstStyle/>
          <a:p>
            <a:r>
              <a:rPr lang="he-IL" sz="1100" dirty="0"/>
              <a:t>חנן אזולאי</a:t>
            </a:r>
            <a:endParaRPr lang="en-IL" sz="1100" dirty="0"/>
          </a:p>
        </p:txBody>
      </p:sp>
      <p:sp>
        <p:nvSpPr>
          <p:cNvPr id="7" name="תיבת טקסט 6">
            <a:extLst>
              <a:ext uri="{FF2B5EF4-FFF2-40B4-BE49-F238E27FC236}">
                <a16:creationId xmlns:a16="http://schemas.microsoft.com/office/drawing/2014/main" id="{F3FEDAAA-5133-EA42-5D55-5A3F9224D7DC}"/>
              </a:ext>
            </a:extLst>
          </p:cNvPr>
          <p:cNvSpPr txBox="1"/>
          <p:nvPr/>
        </p:nvSpPr>
        <p:spPr>
          <a:xfrm>
            <a:off x="9681907" y="6328893"/>
            <a:ext cx="1458708" cy="261610"/>
          </a:xfrm>
          <a:prstGeom prst="rect">
            <a:avLst/>
          </a:prstGeom>
          <a:noFill/>
        </p:spPr>
        <p:txBody>
          <a:bodyPr wrap="square" rtlCol="0">
            <a:spAutoFit/>
          </a:bodyPr>
          <a:lstStyle/>
          <a:p>
            <a:r>
              <a:rPr lang="he-IL" sz="1100" dirty="0"/>
              <a:t>יפעת זבולון</a:t>
            </a:r>
            <a:endParaRPr lang="en-IL" sz="1100" dirty="0"/>
          </a:p>
        </p:txBody>
      </p:sp>
      <p:sp>
        <p:nvSpPr>
          <p:cNvPr id="8" name="תיבת טקסט 7">
            <a:extLst>
              <a:ext uri="{FF2B5EF4-FFF2-40B4-BE49-F238E27FC236}">
                <a16:creationId xmlns:a16="http://schemas.microsoft.com/office/drawing/2014/main" id="{D86EAF40-529B-50E0-D446-99FC4E838176}"/>
              </a:ext>
            </a:extLst>
          </p:cNvPr>
          <p:cNvSpPr txBox="1"/>
          <p:nvPr/>
        </p:nvSpPr>
        <p:spPr>
          <a:xfrm>
            <a:off x="10190196" y="4073250"/>
            <a:ext cx="1458708" cy="261610"/>
          </a:xfrm>
          <a:prstGeom prst="rect">
            <a:avLst/>
          </a:prstGeom>
          <a:noFill/>
        </p:spPr>
        <p:txBody>
          <a:bodyPr wrap="square" rtlCol="0">
            <a:spAutoFit/>
          </a:bodyPr>
          <a:lstStyle/>
          <a:p>
            <a:r>
              <a:rPr lang="he-IL" sz="1100" dirty="0"/>
              <a:t>ולדימיר </a:t>
            </a:r>
            <a:r>
              <a:rPr lang="he-IL" sz="1100" dirty="0" err="1"/>
              <a:t>פוסטרנק</a:t>
            </a:r>
            <a:endParaRPr lang="en-IL" sz="1100" dirty="0"/>
          </a:p>
        </p:txBody>
      </p:sp>
      <p:sp>
        <p:nvSpPr>
          <p:cNvPr id="10" name="תיבת טקסט 9">
            <a:extLst>
              <a:ext uri="{FF2B5EF4-FFF2-40B4-BE49-F238E27FC236}">
                <a16:creationId xmlns:a16="http://schemas.microsoft.com/office/drawing/2014/main" id="{709F4895-0E59-5B91-0D13-9BF3F59EBF1F}"/>
              </a:ext>
            </a:extLst>
          </p:cNvPr>
          <p:cNvSpPr txBox="1"/>
          <p:nvPr/>
        </p:nvSpPr>
        <p:spPr>
          <a:xfrm>
            <a:off x="7141324" y="2646537"/>
            <a:ext cx="1458708" cy="261610"/>
          </a:xfrm>
          <a:prstGeom prst="rect">
            <a:avLst/>
          </a:prstGeom>
          <a:noFill/>
        </p:spPr>
        <p:txBody>
          <a:bodyPr wrap="square" rtlCol="0">
            <a:spAutoFit/>
          </a:bodyPr>
          <a:lstStyle/>
          <a:p>
            <a:r>
              <a:rPr lang="he-IL" sz="1100" dirty="0"/>
              <a:t>יובל ארז</a:t>
            </a:r>
            <a:endParaRPr lang="en-IL" sz="1100" dirty="0"/>
          </a:p>
        </p:txBody>
      </p:sp>
      <p:sp>
        <p:nvSpPr>
          <p:cNvPr id="11" name="תיבת טקסט 10">
            <a:extLst>
              <a:ext uri="{FF2B5EF4-FFF2-40B4-BE49-F238E27FC236}">
                <a16:creationId xmlns:a16="http://schemas.microsoft.com/office/drawing/2014/main" id="{7D8D245F-1765-826A-9921-09A547973422}"/>
              </a:ext>
            </a:extLst>
          </p:cNvPr>
          <p:cNvSpPr txBox="1"/>
          <p:nvPr/>
        </p:nvSpPr>
        <p:spPr>
          <a:xfrm>
            <a:off x="4128241" y="3621570"/>
            <a:ext cx="1458708" cy="261610"/>
          </a:xfrm>
          <a:prstGeom prst="rect">
            <a:avLst/>
          </a:prstGeom>
          <a:noFill/>
        </p:spPr>
        <p:txBody>
          <a:bodyPr wrap="square" rtlCol="0">
            <a:spAutoFit/>
          </a:bodyPr>
          <a:lstStyle/>
          <a:p>
            <a:r>
              <a:rPr lang="he-IL" sz="1100" dirty="0"/>
              <a:t>חופית א</a:t>
            </a:r>
            <a:endParaRPr lang="en-IL" sz="1100" dirty="0"/>
          </a:p>
        </p:txBody>
      </p:sp>
      <p:sp>
        <p:nvSpPr>
          <p:cNvPr id="12" name="תיבת טקסט 11">
            <a:extLst>
              <a:ext uri="{FF2B5EF4-FFF2-40B4-BE49-F238E27FC236}">
                <a16:creationId xmlns:a16="http://schemas.microsoft.com/office/drawing/2014/main" id="{A9ED2DFB-3447-8E43-E9EE-69F3583A2728}"/>
              </a:ext>
            </a:extLst>
          </p:cNvPr>
          <p:cNvSpPr txBox="1"/>
          <p:nvPr/>
        </p:nvSpPr>
        <p:spPr>
          <a:xfrm>
            <a:off x="1832044" y="5551922"/>
            <a:ext cx="1458708" cy="261610"/>
          </a:xfrm>
          <a:prstGeom prst="rect">
            <a:avLst/>
          </a:prstGeom>
          <a:noFill/>
        </p:spPr>
        <p:txBody>
          <a:bodyPr wrap="square" rtlCol="0">
            <a:spAutoFit/>
          </a:bodyPr>
          <a:lstStyle/>
          <a:p>
            <a:r>
              <a:rPr lang="he-IL" sz="1100" dirty="0"/>
              <a:t>סתיו קפון</a:t>
            </a:r>
            <a:endParaRPr lang="en-IL" sz="1100" dirty="0"/>
          </a:p>
        </p:txBody>
      </p:sp>
      <p:sp>
        <p:nvSpPr>
          <p:cNvPr id="14" name="תיבת טקסט 13">
            <a:extLst>
              <a:ext uri="{FF2B5EF4-FFF2-40B4-BE49-F238E27FC236}">
                <a16:creationId xmlns:a16="http://schemas.microsoft.com/office/drawing/2014/main" id="{4BF18CBE-EFA4-A1CB-3DA9-92E02C573275}"/>
              </a:ext>
            </a:extLst>
          </p:cNvPr>
          <p:cNvSpPr txBox="1"/>
          <p:nvPr/>
        </p:nvSpPr>
        <p:spPr>
          <a:xfrm>
            <a:off x="877347" y="3380651"/>
            <a:ext cx="1458708" cy="430887"/>
          </a:xfrm>
          <a:prstGeom prst="rect">
            <a:avLst/>
          </a:prstGeom>
          <a:noFill/>
        </p:spPr>
        <p:txBody>
          <a:bodyPr wrap="square" rtlCol="0">
            <a:spAutoFit/>
          </a:bodyPr>
          <a:lstStyle/>
          <a:p>
            <a:r>
              <a:rPr lang="he-IL" sz="1100" dirty="0"/>
              <a:t>עדי מוסקוביץ'</a:t>
            </a:r>
          </a:p>
          <a:p>
            <a:endParaRPr lang="en-IL" sz="1100" dirty="0"/>
          </a:p>
        </p:txBody>
      </p:sp>
    </p:spTree>
    <p:extLst>
      <p:ext uri="{BB962C8B-B14F-4D97-AF65-F5344CB8AC3E}">
        <p14:creationId xmlns:p14="http://schemas.microsoft.com/office/powerpoint/2010/main" val="335682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C1FECBFC-E84C-BDC5-036F-C63B36740AC4}"/>
              </a:ext>
            </a:extLst>
          </p:cNvPr>
          <p:cNvSpPr txBox="1"/>
          <p:nvPr/>
        </p:nvSpPr>
        <p:spPr>
          <a:xfrm>
            <a:off x="-1289561" y="170144"/>
            <a:ext cx="13098103" cy="1061161"/>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2800" dirty="0" err="1">
                <a:latin typeface="+mj-lt"/>
                <a:ea typeface="+mj-ea"/>
                <a:cs typeface="+mj-cs"/>
              </a:rPr>
              <a:t>תיעוד</a:t>
            </a:r>
            <a:r>
              <a:rPr lang="en-US" sz="2800" dirty="0">
                <a:latin typeface="+mj-lt"/>
                <a:ea typeface="+mj-ea"/>
                <a:cs typeface="+mj-cs"/>
              </a:rPr>
              <a:t> </a:t>
            </a:r>
            <a:r>
              <a:rPr lang="en-US" sz="2800" dirty="0" err="1">
                <a:latin typeface="+mj-lt"/>
                <a:ea typeface="+mj-ea"/>
                <a:cs typeface="+mj-cs"/>
              </a:rPr>
              <a:t>וידאו</a:t>
            </a:r>
            <a:r>
              <a:rPr lang="en-US" sz="2800" dirty="0">
                <a:latin typeface="+mj-lt"/>
                <a:ea typeface="+mj-ea"/>
                <a:cs typeface="+mj-cs"/>
              </a:rPr>
              <a:t> </a:t>
            </a:r>
            <a:r>
              <a:rPr lang="he-IL" sz="2800" dirty="0">
                <a:latin typeface="+mj-lt"/>
                <a:ea typeface="+mj-ea"/>
                <a:cs typeface="+mj-cs"/>
              </a:rPr>
              <a:t>של הסרטן מטוטה ויקטור</a:t>
            </a:r>
            <a:r>
              <a:rPr lang="en-US" sz="2800" dirty="0">
                <a:latin typeface="+mj-lt"/>
                <a:ea typeface="+mj-ea"/>
                <a:cs typeface="+mj-cs"/>
              </a:rPr>
              <a:t> </a:t>
            </a:r>
            <a:r>
              <a:rPr lang="he-IL" sz="2800" dirty="0">
                <a:latin typeface="+mj-lt"/>
                <a:ea typeface="+mj-ea"/>
                <a:cs typeface="+mj-cs"/>
              </a:rPr>
              <a:t>שמדווחים שלחו דרך אפליקציית </a:t>
            </a:r>
            <a:r>
              <a:rPr lang="en-US" sz="2800" dirty="0">
                <a:latin typeface="+mj-lt"/>
                <a:ea typeface="+mj-ea"/>
                <a:cs typeface="+mj-cs"/>
              </a:rPr>
              <a:t> SeaWatch</a:t>
            </a:r>
          </a:p>
        </p:txBody>
      </p:sp>
      <p:cxnSp>
        <p:nvCxnSpPr>
          <p:cNvPr id="45" name="Straight Connector 44">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שי מיניס">
            <a:hlinkClick r:id="" action="ppaction://media"/>
            <a:extLst>
              <a:ext uri="{FF2B5EF4-FFF2-40B4-BE49-F238E27FC236}">
                <a16:creationId xmlns:a16="http://schemas.microsoft.com/office/drawing/2014/main" id="{F26A528A-7EEA-EC54-7715-5155E0300D4D}"/>
              </a:ext>
            </a:extLst>
          </p:cNvPr>
          <p:cNvPicPr>
            <a:picLocks noChangeAspect="1"/>
          </p:cNvPicPr>
          <p:nvPr>
            <a:videoFile r:link="rId1"/>
            <p:extLst>
              <p:ext uri="{DAA4B4D4-6D71-4841-9C94-3DE7FCFB9230}">
                <p14:media xmlns:p14="http://schemas.microsoft.com/office/powerpoint/2010/main" r:embed="rId2">
                  <p14:trim end="2901"/>
                </p14:media>
              </p:ext>
            </p:extLst>
          </p:nvPr>
        </p:nvPicPr>
        <p:blipFill>
          <a:blip r:embed="rId7"/>
          <a:stretch>
            <a:fillRect/>
          </a:stretch>
        </p:blipFill>
        <p:spPr>
          <a:xfrm>
            <a:off x="315619" y="2344655"/>
            <a:ext cx="3715605" cy="2505108"/>
          </a:xfrm>
          <a:prstGeom prst="rect">
            <a:avLst/>
          </a:prstGeom>
        </p:spPr>
      </p:pic>
      <p:pic>
        <p:nvPicPr>
          <p:cNvPr id="3" name="אורי פולג">
            <a:hlinkClick r:id="" action="ppaction://media"/>
            <a:extLst>
              <a:ext uri="{FF2B5EF4-FFF2-40B4-BE49-F238E27FC236}">
                <a16:creationId xmlns:a16="http://schemas.microsoft.com/office/drawing/2014/main" id="{2544D858-7BBC-5AB2-E6AA-63EA6CBA44D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332097" y="2344655"/>
            <a:ext cx="3715605" cy="2505109"/>
          </a:xfrm>
          <a:prstGeom prst="rect">
            <a:avLst/>
          </a:prstGeom>
        </p:spPr>
      </p:pic>
      <p:pic>
        <p:nvPicPr>
          <p:cNvPr id="16" name="חנן אזולאי">
            <a:hlinkClick r:id="" action="ppaction://media"/>
            <a:extLst>
              <a:ext uri="{FF2B5EF4-FFF2-40B4-BE49-F238E27FC236}">
                <a16:creationId xmlns:a16="http://schemas.microsoft.com/office/drawing/2014/main" id="{7F440742-1A11-0381-35AE-263E42EF40E0}"/>
              </a:ext>
            </a:extLst>
          </p:cNvPr>
          <p:cNvPicPr>
            <a:picLocks noChangeAspect="1"/>
          </p:cNvPicPr>
          <p:nvPr>
            <a:videoFile r:link="rId1"/>
            <p:extLst>
              <p:ext uri="{DAA4B4D4-6D71-4841-9C94-3DE7FCFB9230}">
                <p14:media xmlns:p14="http://schemas.microsoft.com/office/powerpoint/2010/main" r:embed="rId5">
                  <p14:trim end="10318"/>
                </p14:media>
              </p:ext>
            </p:extLst>
          </p:nvPr>
        </p:nvPicPr>
        <p:blipFill>
          <a:blip r:embed="rId9"/>
          <a:stretch>
            <a:fillRect/>
          </a:stretch>
        </p:blipFill>
        <p:spPr>
          <a:xfrm>
            <a:off x="8348575" y="2348868"/>
            <a:ext cx="3715605" cy="2500896"/>
          </a:xfrm>
          <a:prstGeom prst="rect">
            <a:avLst/>
          </a:prstGeom>
        </p:spPr>
      </p:pic>
      <p:cxnSp>
        <p:nvCxnSpPr>
          <p:cNvPr id="47" name="Straight Connector 46">
            <a:extLst>
              <a:ext uri="{FF2B5EF4-FFF2-40B4-BE49-F238E27FC236}">
                <a16:creationId xmlns:a16="http://schemas.microsoft.com/office/drawing/2014/main" id="{AF9469B9-6468-5B6A-E832-8D45903884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תמונה 1">
            <a:extLst>
              <a:ext uri="{FF2B5EF4-FFF2-40B4-BE49-F238E27FC236}">
                <a16:creationId xmlns:a16="http://schemas.microsoft.com/office/drawing/2014/main" id="{229E8EC2-EEBB-A5A4-37C7-E8EFA8FAEA99}"/>
              </a:ext>
            </a:extLst>
          </p:cNvPr>
          <p:cNvPicPr/>
          <p:nvPr/>
        </p:nvPicPr>
        <p:blipFill>
          <a:blip r:embed="rId10"/>
          <a:stretch>
            <a:fillRect/>
          </a:stretch>
        </p:blipFill>
        <p:spPr>
          <a:xfrm>
            <a:off x="0" y="5371893"/>
            <a:ext cx="12192000" cy="1486107"/>
          </a:xfrm>
          <a:prstGeom prst="rect">
            <a:avLst/>
          </a:prstGeom>
        </p:spPr>
      </p:pic>
      <p:sp>
        <p:nvSpPr>
          <p:cNvPr id="7" name="תיבת טקסט 22">
            <a:extLst>
              <a:ext uri="{FF2B5EF4-FFF2-40B4-BE49-F238E27FC236}">
                <a16:creationId xmlns:a16="http://schemas.microsoft.com/office/drawing/2014/main" id="{0860BDF1-8882-51E1-C0D0-7095BDB5D411}"/>
              </a:ext>
            </a:extLst>
          </p:cNvPr>
          <p:cNvSpPr txBox="1"/>
          <p:nvPr/>
        </p:nvSpPr>
        <p:spPr>
          <a:xfrm>
            <a:off x="2035275" y="4787663"/>
            <a:ext cx="1995949" cy="646331"/>
          </a:xfrm>
          <a:prstGeom prst="rect">
            <a:avLst/>
          </a:prstGeom>
          <a:noFill/>
        </p:spPr>
        <p:txBody>
          <a:bodyPr wrap="square" rtlCol="0">
            <a:spAutoFit/>
          </a:bodyPr>
          <a:lstStyle/>
          <a:p>
            <a:r>
              <a:rPr lang="he-IL" dirty="0"/>
              <a:t>שי </a:t>
            </a:r>
            <a:r>
              <a:rPr lang="he-IL" dirty="0" err="1"/>
              <a:t>מיניס</a:t>
            </a:r>
            <a:endParaRPr lang="he-IL" dirty="0"/>
          </a:p>
          <a:p>
            <a:endParaRPr lang="en-IL" dirty="0"/>
          </a:p>
        </p:txBody>
      </p:sp>
      <p:sp>
        <p:nvSpPr>
          <p:cNvPr id="8" name="תיבת טקסט 19">
            <a:extLst>
              <a:ext uri="{FF2B5EF4-FFF2-40B4-BE49-F238E27FC236}">
                <a16:creationId xmlns:a16="http://schemas.microsoft.com/office/drawing/2014/main" id="{0B91A191-EFA7-FCBD-3ABB-5FF3513F1F7B}"/>
              </a:ext>
            </a:extLst>
          </p:cNvPr>
          <p:cNvSpPr txBox="1"/>
          <p:nvPr/>
        </p:nvSpPr>
        <p:spPr>
          <a:xfrm>
            <a:off x="10120617" y="4872693"/>
            <a:ext cx="1995949" cy="369332"/>
          </a:xfrm>
          <a:prstGeom prst="rect">
            <a:avLst/>
          </a:prstGeom>
          <a:noFill/>
        </p:spPr>
        <p:txBody>
          <a:bodyPr wrap="square" rtlCol="0">
            <a:spAutoFit/>
          </a:bodyPr>
          <a:lstStyle/>
          <a:p>
            <a:r>
              <a:rPr lang="he-IL" dirty="0"/>
              <a:t>חנן אזולאי</a:t>
            </a:r>
            <a:endParaRPr lang="en-IL" dirty="0"/>
          </a:p>
        </p:txBody>
      </p:sp>
      <p:sp>
        <p:nvSpPr>
          <p:cNvPr id="9" name="תיבת טקסט 22">
            <a:extLst>
              <a:ext uri="{FF2B5EF4-FFF2-40B4-BE49-F238E27FC236}">
                <a16:creationId xmlns:a16="http://schemas.microsoft.com/office/drawing/2014/main" id="{F6AA8937-4B7E-28FE-69C8-3371C092B2D7}"/>
              </a:ext>
            </a:extLst>
          </p:cNvPr>
          <p:cNvSpPr txBox="1"/>
          <p:nvPr/>
        </p:nvSpPr>
        <p:spPr>
          <a:xfrm>
            <a:off x="6118475" y="4806681"/>
            <a:ext cx="1995949" cy="646331"/>
          </a:xfrm>
          <a:prstGeom prst="rect">
            <a:avLst/>
          </a:prstGeom>
          <a:noFill/>
        </p:spPr>
        <p:txBody>
          <a:bodyPr wrap="square" rtlCol="0">
            <a:spAutoFit/>
          </a:bodyPr>
          <a:lstStyle/>
          <a:p>
            <a:r>
              <a:rPr lang="he-IL" dirty="0"/>
              <a:t>אורי פולג</a:t>
            </a:r>
          </a:p>
          <a:p>
            <a:endParaRPr lang="en-IL" dirty="0"/>
          </a:p>
        </p:txBody>
      </p:sp>
    </p:spTree>
    <p:extLst>
      <p:ext uri="{BB962C8B-B14F-4D97-AF65-F5344CB8AC3E}">
        <p14:creationId xmlns:p14="http://schemas.microsoft.com/office/powerpoint/2010/main" val="378148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81"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4"/>
                </p:tgtEl>
              </p:cMediaNode>
            </p:video>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4"/>
                                        </p:tgtEl>
                                      </p:cBhvr>
                                    </p:cmd>
                                  </p:childTnLst>
                                </p:cTn>
                              </p:par>
                            </p:childTnLst>
                          </p:cTn>
                        </p:par>
                      </p:childTnLst>
                    </p:cTn>
                  </p:par>
                </p:childTnLst>
              </p:cTn>
              <p:nextCondLst>
                <p:cond evt="onClick" delay="0">
                  <p:tgtEl>
                    <p:spTgt spid="14"/>
                  </p:tgtEl>
                </p:cond>
              </p:nextCondLst>
            </p:seq>
            <p:video>
              <p:cMediaNode vol="80000">
                <p:cTn id="21" fill="hold" display="0">
                  <p:stCondLst>
                    <p:cond delay="indefinite"/>
                  </p:stCondLst>
                </p:cTn>
                <p:tgtEl>
                  <p:spTgt spid="16"/>
                </p:tgtEl>
              </p:cMediaNode>
            </p:video>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6"/>
                                        </p:tgtEl>
                                      </p:cBhvr>
                                    </p:cmd>
                                  </p:childTnLst>
                                </p:cTn>
                              </p:par>
                            </p:childTnLst>
                          </p:cTn>
                        </p:par>
                      </p:childTnLst>
                    </p:cTn>
                  </p:par>
                </p:childTnLst>
              </p:cTn>
              <p:nextCondLst>
                <p:cond evt="onClick" delay="0">
                  <p:tgtEl>
                    <p:spTgt spid="16"/>
                  </p:tgtEl>
                </p:cond>
              </p:nextCondLst>
            </p:seq>
            <p:video>
              <p:cMediaNode vol="80000" mute="1">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189512C-D124-489A-A292-EF4969C3C230}"/>
              </a:ext>
            </a:extLst>
          </p:cNvPr>
          <p:cNvSpPr>
            <a:spLocks noGrp="1"/>
          </p:cNvSpPr>
          <p:nvPr>
            <p:ph type="title"/>
          </p:nvPr>
        </p:nvSpPr>
        <p:spPr>
          <a:xfrm>
            <a:off x="7920234" y="-137651"/>
            <a:ext cx="4140014" cy="1330839"/>
          </a:xfrm>
        </p:spPr>
        <p:txBody>
          <a:bodyPr>
            <a:normAutofit/>
          </a:bodyPr>
          <a:lstStyle/>
          <a:p>
            <a:r>
              <a:rPr lang="he-IL" dirty="0">
                <a:cs typeface="+mn-cs"/>
              </a:rPr>
              <a:t>סיכום</a:t>
            </a:r>
            <a:endParaRPr lang="en-IL" dirty="0">
              <a:cs typeface="+mn-cs"/>
            </a:endParaRPr>
          </a:p>
        </p:txBody>
      </p:sp>
      <p:pic>
        <p:nvPicPr>
          <p:cNvPr id="18" name="Picture 17">
            <a:extLst>
              <a:ext uri="{FF2B5EF4-FFF2-40B4-BE49-F238E27FC236}">
                <a16:creationId xmlns:a16="http://schemas.microsoft.com/office/drawing/2014/main" id="{A597CE12-67D8-3E9B-8471-86485A3AA333}"/>
              </a:ext>
            </a:extLst>
          </p:cNvPr>
          <p:cNvPicPr>
            <a:picLocks noChangeAspect="1"/>
          </p:cNvPicPr>
          <p:nvPr/>
        </p:nvPicPr>
        <p:blipFill>
          <a:blip r:embed="rId2" cstate="print">
            <a:extLst>
              <a:ext uri="{28A0092B-C50C-407E-A947-70E740481C1C}">
                <a14:useLocalDpi xmlns:a14="http://schemas.microsoft.com/office/drawing/2010/main" val="0"/>
              </a:ext>
            </a:extLst>
          </a:blip>
          <a:srcRect t="25475" r="1"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מציין מיקום תוכן 2">
            <a:extLst>
              <a:ext uri="{FF2B5EF4-FFF2-40B4-BE49-F238E27FC236}">
                <a16:creationId xmlns:a16="http://schemas.microsoft.com/office/drawing/2014/main" id="{ABC6CADD-2536-48DE-9322-FB1E8D3CB286}"/>
              </a:ext>
            </a:extLst>
          </p:cNvPr>
          <p:cNvSpPr>
            <a:spLocks noGrp="1"/>
          </p:cNvSpPr>
          <p:nvPr>
            <p:ph idx="1"/>
          </p:nvPr>
        </p:nvSpPr>
        <p:spPr>
          <a:xfrm>
            <a:off x="6680036" y="1419329"/>
            <a:ext cx="5511964" cy="5020800"/>
          </a:xfrm>
        </p:spPr>
        <p:txBody>
          <a:bodyPr>
            <a:normAutofit fontScale="92500" lnSpcReduction="10000"/>
          </a:bodyPr>
          <a:lstStyle/>
          <a:p>
            <a:pPr marL="0" indent="0" algn="just">
              <a:buNone/>
            </a:pPr>
            <a:r>
              <a:rPr lang="he-IL" sz="2000" dirty="0">
                <a:latin typeface="Calibri" panose="020F0502020204030204" pitchFamily="34" charset="0"/>
                <a:ea typeface="Calibri" panose="020F0502020204030204" pitchFamily="34" charset="0"/>
                <a:cs typeface="Calibri" panose="020F0502020204030204" pitchFamily="34" charset="0"/>
              </a:rPr>
              <a:t>בזכות התגייסות הציבור לדיווח על תצפיות של המין מטוטה ויקטור דרך אפליקציית </a:t>
            </a:r>
            <a:r>
              <a:rPr lang="en-US" sz="2000" dirty="0">
                <a:latin typeface="Calibri" panose="020F0502020204030204" pitchFamily="34" charset="0"/>
                <a:ea typeface="Calibri" panose="020F0502020204030204" pitchFamily="34" charset="0"/>
                <a:cs typeface="Calibri" panose="020F0502020204030204" pitchFamily="34" charset="0"/>
              </a:rPr>
              <a:t>Seawatch</a:t>
            </a:r>
            <a:r>
              <a:rPr lang="he-IL" sz="2000" dirty="0">
                <a:latin typeface="Calibri" panose="020F0502020204030204" pitchFamily="34" charset="0"/>
                <a:ea typeface="Calibri" panose="020F0502020204030204" pitchFamily="34" charset="0"/>
                <a:cs typeface="Calibri" panose="020F0502020204030204" pitchFamily="34" charset="0"/>
              </a:rPr>
              <a:t> הצלחנו לייצר מפת תצפיות ראשונה מסוגה של המין מטוטה ויקטור בישראל. בזכות המפה  הורחב הידע על אזורי המחיה של הסרטן לאורך חופי הים התיכון, כולל אזורים שלא תועדו קודם לכן. מידע מסוג זה יכול לסייע בהבנה של דפוסי התפשטות של מינים פולשים. חשוב לציין שהוספת תמונה לתצפית היא חיונית לצורך אימות זיהוי המין. למעלה מ-60% מהתצפיות שהתקבלו לא כללו תמונה, ולכן לא ניתן היה לאמת אותן. עם זאת, גם לתצפיות ללא תמונה יש ערך רב, מאחר שהן מספקות לנו אינדיקציה על אזורים שייתכן והמין פולש אליהם. אך תצפיות הכוללות תמונה, שבהן ניתן לאמת את זהות המין, בעלות ערך גבוה יותר מבחינה מדעית, שכן הן מאפשרות לנו לבנות מפת תפוצה מדויקת ואמינה ולהבין טוב יותר את היקף התפשטות הסרטן לאורך החופים. למרות ההיענות המרשימה עדיין חסרות לנו תצפיות מאזור ניצנים, ראשון לציון, שפיים, געש, עתלית והקריות. אנו מזמינים את הציבור להמשיך ולדווח דרך אפליקציית </a:t>
            </a:r>
            <a:r>
              <a:rPr lang="en-US" sz="2000" dirty="0">
                <a:latin typeface="Calibri" panose="020F0502020204030204" pitchFamily="34" charset="0"/>
                <a:ea typeface="Calibri" panose="020F0502020204030204" pitchFamily="34" charset="0"/>
                <a:cs typeface="Calibri" panose="020F0502020204030204" pitchFamily="34" charset="0"/>
              </a:rPr>
              <a:t>SeaWatch</a:t>
            </a:r>
            <a:r>
              <a:rPr lang="he-IL" sz="2000" dirty="0">
                <a:latin typeface="Calibri" panose="020F0502020204030204" pitchFamily="34" charset="0"/>
                <a:ea typeface="Calibri" panose="020F0502020204030204" pitchFamily="34" charset="0"/>
                <a:cs typeface="Calibri" panose="020F0502020204030204" pitchFamily="34" charset="0"/>
              </a:rPr>
              <a:t> ולסייע לנו להשלים את המיפוי. כל דיווח שלכם חשוב, ותורם למחקר ולשמירה על הסביבה הימית. </a:t>
            </a:r>
          </a:p>
          <a:p>
            <a:pPr>
              <a:buFontTx/>
              <a:buChar char="-"/>
            </a:pPr>
            <a:endParaRPr lang="he-IL" sz="2000" dirty="0">
              <a:latin typeface="+mj-lt"/>
            </a:endParaRPr>
          </a:p>
          <a:p>
            <a:pPr marL="0" indent="0">
              <a:buNone/>
            </a:pPr>
            <a:endParaRPr lang="he-IL" sz="2000" dirty="0">
              <a:latin typeface="+mj-lt"/>
            </a:endParaRPr>
          </a:p>
          <a:p>
            <a:pPr marL="0" indent="0">
              <a:buNone/>
            </a:pPr>
            <a:endParaRPr lang="en-IL" sz="2000" dirty="0">
              <a:latin typeface="+mj-lt"/>
            </a:endParaRPr>
          </a:p>
        </p:txBody>
      </p:sp>
    </p:spTree>
    <p:extLst>
      <p:ext uri="{BB962C8B-B14F-4D97-AF65-F5344CB8AC3E}">
        <p14:creationId xmlns:p14="http://schemas.microsoft.com/office/powerpoint/2010/main" val="948016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EC9FEA-7A42-D758-CDF5-0A38E9562E09}"/>
              </a:ext>
            </a:extLst>
          </p:cNvPr>
          <p:cNvSpPr txBox="1"/>
          <p:nvPr/>
        </p:nvSpPr>
        <p:spPr>
          <a:xfrm>
            <a:off x="154850" y="0"/>
            <a:ext cx="11721956" cy="461665"/>
          </a:xfrm>
          <a:prstGeom prst="rect">
            <a:avLst/>
          </a:prstGeom>
          <a:noFill/>
        </p:spPr>
        <p:txBody>
          <a:bodyPr wrap="square">
            <a:spAutoFit/>
          </a:bodyPr>
          <a:lstStyle/>
          <a:p>
            <a:r>
              <a:rPr lang="en-US" sz="2400" b="1" i="1" u="sng" dirty="0">
                <a:effectLst/>
                <a:latin typeface="+mj-lt"/>
              </a:rPr>
              <a:t> </a:t>
            </a:r>
            <a:r>
              <a:rPr lang="he-IL" sz="2400" b="1" i="1" u="sng" dirty="0">
                <a:effectLst/>
                <a:latin typeface="+mj-lt"/>
              </a:rPr>
              <a:t>גם אתם מוזמנים להצטרף לקהילת </a:t>
            </a:r>
            <a:r>
              <a:rPr lang="en-US" sz="2400" b="1" i="1" u="sng" dirty="0">
                <a:effectLst/>
                <a:latin typeface="+mj-lt"/>
              </a:rPr>
              <a:t>SeaWatch</a:t>
            </a:r>
            <a:r>
              <a:rPr lang="he-IL" sz="2400" b="1" i="1" u="sng" dirty="0">
                <a:effectLst/>
                <a:latin typeface="+mj-lt"/>
              </a:rPr>
              <a:t> ולדווח לנו על מפגעים ותצפיות בסביבה הימית</a:t>
            </a:r>
            <a:endParaRPr lang="he-IL" sz="2400" b="1" u="sng" dirty="0">
              <a:latin typeface="+mj-lt"/>
            </a:endParaRPr>
          </a:p>
        </p:txBody>
      </p:sp>
      <p:sp>
        <p:nvSpPr>
          <p:cNvPr id="10" name="TextBox 9">
            <a:hlinkClick r:id="rId2"/>
            <a:extLst>
              <a:ext uri="{FF2B5EF4-FFF2-40B4-BE49-F238E27FC236}">
                <a16:creationId xmlns:a16="http://schemas.microsoft.com/office/drawing/2014/main" id="{7C775ABE-8A6E-3F50-F7E4-84E36CEC77DD}"/>
              </a:ext>
            </a:extLst>
          </p:cNvPr>
          <p:cNvSpPr txBox="1"/>
          <p:nvPr/>
        </p:nvSpPr>
        <p:spPr>
          <a:xfrm>
            <a:off x="7264299" y="4769909"/>
            <a:ext cx="3846152" cy="400110"/>
          </a:xfrm>
          <a:prstGeom prst="rect">
            <a:avLst/>
          </a:prstGeom>
          <a:noFill/>
        </p:spPr>
        <p:txBody>
          <a:bodyPr wrap="square" rtlCol="1">
            <a:spAutoFit/>
          </a:bodyPr>
          <a:lstStyle/>
          <a:p>
            <a:r>
              <a:rPr lang="he-IL" sz="2000" b="1" dirty="0"/>
              <a:t>תורידו את האפליקציה בחינם </a:t>
            </a:r>
          </a:p>
        </p:txBody>
      </p:sp>
      <p:grpSp>
        <p:nvGrpSpPr>
          <p:cNvPr id="13" name="Group 12">
            <a:extLst>
              <a:ext uri="{FF2B5EF4-FFF2-40B4-BE49-F238E27FC236}">
                <a16:creationId xmlns:a16="http://schemas.microsoft.com/office/drawing/2014/main" id="{9365F360-FEA0-72F2-08F9-1DF091341DDB}"/>
              </a:ext>
            </a:extLst>
          </p:cNvPr>
          <p:cNvGrpSpPr/>
          <p:nvPr/>
        </p:nvGrpSpPr>
        <p:grpSpPr>
          <a:xfrm>
            <a:off x="6877219" y="788862"/>
            <a:ext cx="5178927" cy="3849577"/>
            <a:chOff x="589935" y="2062315"/>
            <a:chExt cx="3677266" cy="2733369"/>
          </a:xfrm>
        </p:grpSpPr>
        <p:pic>
          <p:nvPicPr>
            <p:cNvPr id="7" name="Picture 6" descr="A blue and black logo&#10;&#10;Description automatically generated">
              <a:extLst>
                <a:ext uri="{FF2B5EF4-FFF2-40B4-BE49-F238E27FC236}">
                  <a16:creationId xmlns:a16="http://schemas.microsoft.com/office/drawing/2014/main" id="{44382A98-7060-AA2C-068D-8CF10A28F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305" y="2153263"/>
              <a:ext cx="943896" cy="2642421"/>
            </a:xfrm>
            <a:prstGeom prst="rect">
              <a:avLst/>
            </a:prstGeom>
          </p:spPr>
        </p:pic>
        <p:pic>
          <p:nvPicPr>
            <p:cNvPr id="12" name="תמונה 24">
              <a:extLst>
                <a:ext uri="{FF2B5EF4-FFF2-40B4-BE49-F238E27FC236}">
                  <a16:creationId xmlns:a16="http://schemas.microsoft.com/office/drawing/2014/main" id="{7BDBDB4B-E158-A91E-884C-DAA5E87A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935" y="2062315"/>
              <a:ext cx="2733369" cy="2733369"/>
            </a:xfrm>
            <a:prstGeom prst="rect">
              <a:avLst/>
            </a:prstGeom>
          </p:spPr>
        </p:pic>
      </p:grpSp>
      <p:cxnSp>
        <p:nvCxnSpPr>
          <p:cNvPr id="15" name="Straight Arrow Connector 14">
            <a:extLst>
              <a:ext uri="{FF2B5EF4-FFF2-40B4-BE49-F238E27FC236}">
                <a16:creationId xmlns:a16="http://schemas.microsoft.com/office/drawing/2014/main" id="{6380BBD2-9606-B927-ABD3-200956020C5E}"/>
              </a:ext>
            </a:extLst>
          </p:cNvPr>
          <p:cNvCxnSpPr/>
          <p:nvPr/>
        </p:nvCxnSpPr>
        <p:spPr>
          <a:xfrm flipH="1">
            <a:off x="3965357" y="2713650"/>
            <a:ext cx="276286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screenshot of a cell phone&#10;&#10;Description automatically generated">
            <a:extLst>
              <a:ext uri="{FF2B5EF4-FFF2-40B4-BE49-F238E27FC236}">
                <a16:creationId xmlns:a16="http://schemas.microsoft.com/office/drawing/2014/main" id="{1FD97724-4C8A-B9B0-5AC2-AE4404949A67}"/>
              </a:ext>
            </a:extLst>
          </p:cNvPr>
          <p:cNvPicPr>
            <a:picLocks noChangeAspect="1"/>
          </p:cNvPicPr>
          <p:nvPr/>
        </p:nvPicPr>
        <p:blipFill>
          <a:blip r:embed="rId5" cstate="print">
            <a:extLst>
              <a:ext uri="{28A0092B-C50C-407E-A947-70E740481C1C}">
                <a14:useLocalDpi xmlns:a14="http://schemas.microsoft.com/office/drawing/2010/main" val="0"/>
              </a:ext>
            </a:extLst>
          </a:blip>
          <a:srcRect t="6123"/>
          <a:stretch/>
        </p:blipFill>
        <p:spPr>
          <a:xfrm>
            <a:off x="1081549" y="657393"/>
            <a:ext cx="2600561" cy="4112516"/>
          </a:xfrm>
          <a:prstGeom prst="roundRect">
            <a:avLst>
              <a:gd name="adj" fmla="val 8594"/>
            </a:avLst>
          </a:prstGeom>
          <a:solidFill>
            <a:srgbClr val="FFFFFF">
              <a:shade val="85000"/>
            </a:srgbClr>
          </a:solidFill>
          <a:ln>
            <a:solidFill>
              <a:schemeClr val="tx1"/>
            </a:solidFill>
          </a:ln>
          <a:effectLst>
            <a:reflection stA="18000" endPos="15000" dir="5400000" sy="-100000" algn="bl" rotWithShape="0"/>
          </a:effectLst>
        </p:spPr>
      </p:pic>
      <p:sp>
        <p:nvSpPr>
          <p:cNvPr id="18" name="TextBox 17">
            <a:hlinkClick r:id="rId2"/>
            <a:extLst>
              <a:ext uri="{FF2B5EF4-FFF2-40B4-BE49-F238E27FC236}">
                <a16:creationId xmlns:a16="http://schemas.microsoft.com/office/drawing/2014/main" id="{BD6C2BB1-ED42-8BF5-5674-11CDC13AA386}"/>
              </a:ext>
            </a:extLst>
          </p:cNvPr>
          <p:cNvSpPr txBox="1"/>
          <p:nvPr/>
        </p:nvSpPr>
        <p:spPr>
          <a:xfrm>
            <a:off x="-590094" y="4769909"/>
            <a:ext cx="3846152" cy="400110"/>
          </a:xfrm>
          <a:prstGeom prst="rect">
            <a:avLst/>
          </a:prstGeom>
          <a:noFill/>
        </p:spPr>
        <p:txBody>
          <a:bodyPr wrap="square" rtlCol="1">
            <a:spAutoFit/>
          </a:bodyPr>
          <a:lstStyle/>
          <a:p>
            <a:r>
              <a:rPr lang="he-IL" sz="2000" b="1" dirty="0"/>
              <a:t>ותתחילו לדווח</a:t>
            </a:r>
          </a:p>
        </p:txBody>
      </p:sp>
    </p:spTree>
    <p:extLst>
      <p:ext uri="{BB962C8B-B14F-4D97-AF65-F5344CB8AC3E}">
        <p14:creationId xmlns:p14="http://schemas.microsoft.com/office/powerpoint/2010/main" val="268035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תמונה 7">
            <a:extLst>
              <a:ext uri="{FF2B5EF4-FFF2-40B4-BE49-F238E27FC236}">
                <a16:creationId xmlns:a16="http://schemas.microsoft.com/office/drawing/2014/main" id="{CD518084-3A66-AA6E-4B6E-2F725BDA787D}"/>
              </a:ext>
            </a:extLst>
          </p:cNvPr>
          <p:cNvPicPr>
            <a:picLocks noChangeAspect="1"/>
          </p:cNvPicPr>
          <p:nvPr/>
        </p:nvPicPr>
        <p:blipFill rotWithShape="1">
          <a:blip r:embed="rId2"/>
          <a:srcRect t="18153" r="12509" b="7184"/>
          <a:stretch/>
        </p:blipFill>
        <p:spPr>
          <a:xfrm>
            <a:off x="4883025" y="10"/>
            <a:ext cx="7308975" cy="3378116"/>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תמונה 9">
            <a:extLst>
              <a:ext uri="{FF2B5EF4-FFF2-40B4-BE49-F238E27FC236}">
                <a16:creationId xmlns:a16="http://schemas.microsoft.com/office/drawing/2014/main" id="{F416E188-466E-DE41-4545-785D58332E9F}"/>
              </a:ext>
            </a:extLst>
          </p:cNvPr>
          <p:cNvPicPr>
            <a:picLocks noChangeAspect="1"/>
          </p:cNvPicPr>
          <p:nvPr/>
        </p:nvPicPr>
        <p:blipFill rotWithShape="1">
          <a:blip r:embed="rId3"/>
          <a:srcRect t="38411" r="5514" b="7019"/>
          <a:stretch/>
        </p:blipFill>
        <p:spPr>
          <a:xfrm>
            <a:off x="4883026" y="3429000"/>
            <a:ext cx="7308973" cy="3428999"/>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7" name="Freeform: Shape 36">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7E8D1A3-7BBA-0B72-74A9-C10F8DD3A959}"/>
              </a:ext>
            </a:extLst>
          </p:cNvPr>
          <p:cNvSpPr txBox="1"/>
          <p:nvPr/>
        </p:nvSpPr>
        <p:spPr>
          <a:xfrm>
            <a:off x="109180" y="295457"/>
            <a:ext cx="5398992" cy="2774088"/>
          </a:xfrm>
          <a:prstGeom prst="rect">
            <a:avLst/>
          </a:prstGeom>
        </p:spPr>
        <p:txBody>
          <a:bodyPr vert="horz" lIns="91440" tIns="45720" rIns="91440" bIns="45720" rtlCol="0" anchor="b">
            <a:normAutofit/>
          </a:bodyPr>
          <a:lstStyle/>
          <a:p>
            <a:pPr algn="ctr" rtl="0">
              <a:lnSpc>
                <a:spcPct val="90000"/>
              </a:lnSpc>
              <a:spcBef>
                <a:spcPct val="0"/>
              </a:spcBef>
              <a:spcAft>
                <a:spcPts val="600"/>
              </a:spcAft>
            </a:pPr>
            <a:r>
              <a:rPr lang="en-US" sz="5400" kern="1200" dirty="0">
                <a:solidFill>
                  <a:schemeClr val="tx1"/>
                </a:solidFill>
                <a:latin typeface="+mj-lt"/>
                <a:ea typeface="+mj-ea"/>
                <a:cs typeface="+mj-cs"/>
              </a:rPr>
              <a:t>בואו לשמוע עוד על הפעילות שלנו וללמוד על הים</a:t>
            </a:r>
          </a:p>
        </p:txBody>
      </p:sp>
      <p:sp>
        <p:nvSpPr>
          <p:cNvPr id="41" name="Rectangle 40">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3" name="Rectangle 42">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1A36435-94B9-FE65-FE56-694C25A17B6E}"/>
              </a:ext>
            </a:extLst>
          </p:cNvPr>
          <p:cNvSpPr txBox="1"/>
          <p:nvPr/>
        </p:nvSpPr>
        <p:spPr>
          <a:xfrm>
            <a:off x="2091707" y="960847"/>
            <a:ext cx="5398992" cy="2774088"/>
          </a:xfrm>
          <a:prstGeom prst="rect">
            <a:avLst/>
          </a:prstGeom>
        </p:spPr>
        <p:txBody>
          <a:bodyPr vert="horz" lIns="91440" tIns="45720" rIns="91440" bIns="45720" rtlCol="0" anchor="b">
            <a:normAutofit/>
          </a:bodyPr>
          <a:lstStyle/>
          <a:p>
            <a:pPr algn="ctr" rtl="0">
              <a:lnSpc>
                <a:spcPct val="90000"/>
              </a:lnSpc>
              <a:spcBef>
                <a:spcPct val="0"/>
              </a:spcBef>
              <a:spcAft>
                <a:spcPts val="600"/>
              </a:spcAft>
            </a:pPr>
            <a:r>
              <a:rPr lang="he-IL" sz="2800" dirty="0">
                <a:latin typeface="+mj-lt"/>
                <a:ea typeface="+mj-ea"/>
                <a:cs typeface="+mj-cs"/>
              </a:rPr>
              <a:t>בפייסבוק </a:t>
            </a:r>
            <a:endParaRPr lang="en-US" sz="2800" kern="1200" dirty="0">
              <a:solidFill>
                <a:schemeClr val="tx1"/>
              </a:solidFill>
              <a:latin typeface="+mj-lt"/>
              <a:ea typeface="+mj-ea"/>
              <a:cs typeface="+mj-cs"/>
            </a:endParaRPr>
          </a:p>
        </p:txBody>
      </p:sp>
      <p:sp>
        <p:nvSpPr>
          <p:cNvPr id="8" name="TextBox 7">
            <a:extLst>
              <a:ext uri="{FF2B5EF4-FFF2-40B4-BE49-F238E27FC236}">
                <a16:creationId xmlns:a16="http://schemas.microsoft.com/office/drawing/2014/main" id="{F35FE101-0AC3-513B-2B2D-C5A1DC435A7C}"/>
              </a:ext>
            </a:extLst>
          </p:cNvPr>
          <p:cNvSpPr txBox="1"/>
          <p:nvPr/>
        </p:nvSpPr>
        <p:spPr>
          <a:xfrm>
            <a:off x="-1191608" y="960847"/>
            <a:ext cx="5398992" cy="2774088"/>
          </a:xfrm>
          <a:prstGeom prst="rect">
            <a:avLst/>
          </a:prstGeom>
        </p:spPr>
        <p:txBody>
          <a:bodyPr vert="horz" lIns="91440" tIns="45720" rIns="91440" bIns="45720" rtlCol="0" anchor="b">
            <a:normAutofit/>
          </a:bodyPr>
          <a:lstStyle/>
          <a:p>
            <a:pPr algn="ctr" rtl="0">
              <a:lnSpc>
                <a:spcPct val="90000"/>
              </a:lnSpc>
              <a:spcBef>
                <a:spcPct val="0"/>
              </a:spcBef>
              <a:spcAft>
                <a:spcPts val="600"/>
              </a:spcAft>
            </a:pPr>
            <a:r>
              <a:rPr lang="he-IL" sz="2800" dirty="0">
                <a:latin typeface="+mj-lt"/>
                <a:ea typeface="+mj-ea"/>
                <a:cs typeface="+mj-cs"/>
              </a:rPr>
              <a:t>ובאתר החצי הכחול </a:t>
            </a:r>
            <a:endParaRPr lang="en-US" sz="2800" kern="1200" dirty="0">
              <a:solidFill>
                <a:schemeClr val="tx1"/>
              </a:solidFill>
              <a:latin typeface="+mj-lt"/>
              <a:ea typeface="+mj-ea"/>
              <a:cs typeface="+mj-cs"/>
            </a:endParaRPr>
          </a:p>
        </p:txBody>
      </p:sp>
      <p:sp>
        <p:nvSpPr>
          <p:cNvPr id="14" name="TextBox 13">
            <a:extLst>
              <a:ext uri="{FF2B5EF4-FFF2-40B4-BE49-F238E27FC236}">
                <a16:creationId xmlns:a16="http://schemas.microsoft.com/office/drawing/2014/main" id="{69E0CC78-B614-D0D1-1161-7F2CB392107D}"/>
              </a:ext>
            </a:extLst>
          </p:cNvPr>
          <p:cNvSpPr txBox="1"/>
          <p:nvPr/>
        </p:nvSpPr>
        <p:spPr>
          <a:xfrm>
            <a:off x="-1283430" y="1626237"/>
            <a:ext cx="5398992" cy="2774088"/>
          </a:xfrm>
          <a:prstGeom prst="rect">
            <a:avLst/>
          </a:prstGeom>
        </p:spPr>
        <p:txBody>
          <a:bodyPr vert="horz" lIns="91440" tIns="45720" rIns="91440" bIns="45720" rtlCol="0" anchor="b">
            <a:normAutofit/>
          </a:bodyPr>
          <a:lstStyle/>
          <a:p>
            <a:pPr algn="ctr" rtl="0">
              <a:lnSpc>
                <a:spcPct val="90000"/>
              </a:lnSpc>
              <a:spcBef>
                <a:spcPct val="0"/>
              </a:spcBef>
              <a:spcAft>
                <a:spcPts val="600"/>
              </a:spcAft>
            </a:pPr>
            <a:r>
              <a:rPr lang="en-US" dirty="0">
                <a:latin typeface="+mj-lt"/>
                <a:ea typeface="+mj-ea"/>
                <a:cs typeface="+mj-cs"/>
                <a:hlinkClick r:id="rId4"/>
              </a:rPr>
              <a:t>https://mafish.org.il/</a:t>
            </a:r>
            <a:endParaRPr lang="he-IL" dirty="0">
              <a:latin typeface="+mj-lt"/>
              <a:ea typeface="+mj-ea"/>
              <a:cs typeface="+mj-cs"/>
            </a:endParaRPr>
          </a:p>
          <a:p>
            <a:pPr algn="ctr" rtl="0">
              <a:lnSpc>
                <a:spcPct val="90000"/>
              </a:lnSpc>
              <a:spcBef>
                <a:spcPct val="0"/>
              </a:spcBef>
              <a:spcAft>
                <a:spcPts val="600"/>
              </a:spcAft>
            </a:pPr>
            <a:endParaRPr lang="en-US" kern="1200" dirty="0">
              <a:solidFill>
                <a:schemeClr val="tx1"/>
              </a:solidFill>
              <a:latin typeface="+mj-lt"/>
              <a:ea typeface="+mj-ea"/>
              <a:cs typeface="+mj-cs"/>
            </a:endParaRPr>
          </a:p>
        </p:txBody>
      </p:sp>
      <p:sp>
        <p:nvSpPr>
          <p:cNvPr id="19" name="TextBox 18">
            <a:extLst>
              <a:ext uri="{FF2B5EF4-FFF2-40B4-BE49-F238E27FC236}">
                <a16:creationId xmlns:a16="http://schemas.microsoft.com/office/drawing/2014/main" id="{0EFC78F1-16FF-BF2F-B2E5-06AA6320A6F7}"/>
              </a:ext>
            </a:extLst>
          </p:cNvPr>
          <p:cNvSpPr txBox="1"/>
          <p:nvPr/>
        </p:nvSpPr>
        <p:spPr>
          <a:xfrm>
            <a:off x="3099863" y="3606951"/>
            <a:ext cx="2890684" cy="923330"/>
          </a:xfrm>
          <a:prstGeom prst="rect">
            <a:avLst/>
          </a:prstGeom>
          <a:noFill/>
        </p:spPr>
        <p:txBody>
          <a:bodyPr wrap="square">
            <a:spAutoFit/>
          </a:bodyPr>
          <a:lstStyle/>
          <a:p>
            <a:r>
              <a:rPr lang="he-IL" dirty="0">
                <a:hlinkClick r:id="rId5"/>
              </a:rPr>
              <a:t>https://www.facebook.com/mafish.org.il</a:t>
            </a:r>
            <a:endParaRPr lang="he-IL" dirty="0"/>
          </a:p>
          <a:p>
            <a:endParaRPr lang="he-IL" dirty="0"/>
          </a:p>
        </p:txBody>
      </p:sp>
    </p:spTree>
    <p:extLst>
      <p:ext uri="{BB962C8B-B14F-4D97-AF65-F5344CB8AC3E}">
        <p14:creationId xmlns:p14="http://schemas.microsoft.com/office/powerpoint/2010/main" val="16005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D0BF354-F12F-CB67-F1B3-4D778B03B89D}"/>
              </a:ext>
            </a:extLst>
          </p:cNvPr>
          <p:cNvSpPr>
            <a:spLocks noGrp="1"/>
          </p:cNvSpPr>
          <p:nvPr>
            <p:ph type="title"/>
          </p:nvPr>
        </p:nvSpPr>
        <p:spPr>
          <a:xfrm>
            <a:off x="1371599" y="294538"/>
            <a:ext cx="9895951" cy="1033669"/>
          </a:xfrm>
        </p:spPr>
        <p:txBody>
          <a:bodyPr>
            <a:normAutofit/>
          </a:bodyPr>
          <a:lstStyle/>
          <a:p>
            <a:r>
              <a:rPr lang="he-IL" sz="4000" dirty="0">
                <a:solidFill>
                  <a:srgbClr val="FFFFFF"/>
                </a:solidFill>
                <a:latin typeface="+mn-lt"/>
                <a:cs typeface="+mn-cs"/>
              </a:rPr>
              <a:t>תודות</a:t>
            </a:r>
            <a:endParaRPr lang="en-IL" sz="4000" dirty="0">
              <a:solidFill>
                <a:srgbClr val="FFFFFF"/>
              </a:solidFill>
              <a:latin typeface="+mn-lt"/>
              <a:cs typeface="+mn-cs"/>
            </a:endParaRPr>
          </a:p>
        </p:txBody>
      </p:sp>
      <p:pic>
        <p:nvPicPr>
          <p:cNvPr id="5" name="תמונה 4">
            <a:extLst>
              <a:ext uri="{FF2B5EF4-FFF2-40B4-BE49-F238E27FC236}">
                <a16:creationId xmlns:a16="http://schemas.microsoft.com/office/drawing/2014/main" id="{B183CE79-D907-D0F8-3D22-F310FBD7DA6F}"/>
              </a:ext>
            </a:extLst>
          </p:cNvPr>
          <p:cNvPicPr>
            <a:picLocks noGrp="1" noRot="1" noChangeAspect="1" noMove="1" noResize="1" noEditPoints="1" noAdjustHandles="1" noChangeArrowheads="1" noChangeShapeType="1" noCrop="1"/>
          </p:cNvPicPr>
          <p:nvPr/>
        </p:nvPicPr>
        <p:blipFill>
          <a:blip r:embed="rId2"/>
          <a:stretch>
            <a:fillRect/>
          </a:stretch>
        </p:blipFill>
        <p:spPr>
          <a:xfrm>
            <a:off x="0" y="5371893"/>
            <a:ext cx="12192000" cy="1486107"/>
          </a:xfrm>
          <a:prstGeom prst="rect">
            <a:avLst/>
          </a:prstGeom>
        </p:spPr>
      </p:pic>
      <p:sp>
        <p:nvSpPr>
          <p:cNvPr id="7" name="Content Placeholder 2">
            <a:extLst>
              <a:ext uri="{FF2B5EF4-FFF2-40B4-BE49-F238E27FC236}">
                <a16:creationId xmlns:a16="http://schemas.microsoft.com/office/drawing/2014/main" id="{02064570-A9E2-A9FF-BC6E-5A2D56DBD444}"/>
              </a:ext>
            </a:extLst>
          </p:cNvPr>
          <p:cNvSpPr>
            <a:spLocks noGrp="1"/>
          </p:cNvSpPr>
          <p:nvPr>
            <p:ph idx="1"/>
          </p:nvPr>
        </p:nvSpPr>
        <p:spPr>
          <a:xfrm>
            <a:off x="1457558" y="1787255"/>
            <a:ext cx="9724031" cy="3683358"/>
          </a:xfrm>
        </p:spPr>
        <p:txBody>
          <a:bodyPr anchor="ctr">
            <a:normAutofit/>
          </a:bodyPr>
          <a:lstStyle/>
          <a:p>
            <a:pPr marL="0" indent="0">
              <a:buNone/>
            </a:pPr>
            <a:r>
              <a:rPr lang="he-IL" sz="2400" dirty="0">
                <a:latin typeface="Calibri" panose="020F0502020204030204" pitchFamily="34" charset="0"/>
                <a:ea typeface="Calibri" panose="020F0502020204030204" pitchFamily="34" charset="0"/>
                <a:cs typeface="Calibri" panose="020F0502020204030204" pitchFamily="34" charset="0"/>
              </a:rPr>
              <a:t>תודה לפרופ' לבלה גליל על שיתוף הפעולה והסיוע בהכנות לפרויקט והרקע המדעי | לד"ר שי שפיר על תרומת התמונות והסרטונים לפרסומים | לעמרי סלנר ודב גרינבלט מהדוברות של החברה להגנת הטבע על הפרסומים היעילים בכל הפלטפורמות | לד"ר נירית לביא אלון על ההכוונה והעזרה המקצועית בכתיבה הרקע </a:t>
            </a:r>
            <a:r>
              <a:rPr lang="he-IL" sz="2400" dirty="0" err="1">
                <a:latin typeface="Calibri" panose="020F0502020204030204" pitchFamily="34" charset="0"/>
                <a:ea typeface="Calibri" panose="020F0502020204030204" pitchFamily="34" charset="0"/>
                <a:cs typeface="Calibri" panose="020F0502020204030204" pitchFamily="34" charset="0"/>
              </a:rPr>
              <a:t>ובהנגשת</a:t>
            </a:r>
            <a:r>
              <a:rPr lang="he-IL" sz="2400" dirty="0">
                <a:latin typeface="Calibri" panose="020F0502020204030204" pitchFamily="34" charset="0"/>
                <a:ea typeface="Calibri" panose="020F0502020204030204" pitchFamily="34" charset="0"/>
                <a:cs typeface="Calibri" panose="020F0502020204030204" pitchFamily="34" charset="0"/>
              </a:rPr>
              <a:t> המידע | לד"ר עתרת שבתאי על העזרה במענה לדיווחים, עיבוד הנתונים והפקת המפות | למיטל מנחם על העיצוב של הפוסטר והניוזלטר </a:t>
            </a:r>
          </a:p>
        </p:txBody>
      </p:sp>
    </p:spTree>
    <p:extLst>
      <p:ext uri="{BB962C8B-B14F-4D97-AF65-F5344CB8AC3E}">
        <p14:creationId xmlns:p14="http://schemas.microsoft.com/office/powerpoint/2010/main" val="3643438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D0BF354-F12F-CB67-F1B3-4D778B03B89D}"/>
              </a:ext>
            </a:extLst>
          </p:cNvPr>
          <p:cNvSpPr>
            <a:spLocks noGrp="1"/>
          </p:cNvSpPr>
          <p:nvPr>
            <p:ph type="title"/>
          </p:nvPr>
        </p:nvSpPr>
        <p:spPr>
          <a:xfrm>
            <a:off x="1371599" y="294538"/>
            <a:ext cx="9895951" cy="1033669"/>
          </a:xfrm>
        </p:spPr>
        <p:txBody>
          <a:bodyPr>
            <a:normAutofit/>
          </a:bodyPr>
          <a:lstStyle/>
          <a:p>
            <a:r>
              <a:rPr lang="he-IL" sz="4000" dirty="0">
                <a:solidFill>
                  <a:srgbClr val="FFFFFF"/>
                </a:solidFill>
                <a:latin typeface="+mn-lt"/>
                <a:cs typeface="+mn-cs"/>
              </a:rPr>
              <a:t>רקע </a:t>
            </a:r>
            <a:endParaRPr lang="en-IL" sz="4000" dirty="0">
              <a:solidFill>
                <a:srgbClr val="FFFFFF"/>
              </a:solidFill>
              <a:latin typeface="+mn-lt"/>
              <a:cs typeface="+mn-cs"/>
            </a:endParaRPr>
          </a:p>
        </p:txBody>
      </p:sp>
      <p:sp>
        <p:nvSpPr>
          <p:cNvPr id="3" name="מציין מיקום תוכן 2">
            <a:extLst>
              <a:ext uri="{FF2B5EF4-FFF2-40B4-BE49-F238E27FC236}">
                <a16:creationId xmlns:a16="http://schemas.microsoft.com/office/drawing/2014/main" id="{F0BDBD51-9994-8BE5-DF6E-08F2167978C2}"/>
              </a:ext>
            </a:extLst>
          </p:cNvPr>
          <p:cNvSpPr>
            <a:spLocks noGrp="1"/>
          </p:cNvSpPr>
          <p:nvPr>
            <p:ph idx="1"/>
          </p:nvPr>
        </p:nvSpPr>
        <p:spPr>
          <a:xfrm>
            <a:off x="621651" y="1891970"/>
            <a:ext cx="11570345" cy="3899331"/>
          </a:xfrm>
        </p:spPr>
        <p:txBody>
          <a:bodyPr anchor="ctr">
            <a:normAutofit lnSpcReduction="10000"/>
          </a:bodyPr>
          <a:lstStyle/>
          <a:p>
            <a:pPr>
              <a:lnSpc>
                <a:spcPct val="107000"/>
              </a:lnSpc>
              <a:spcAft>
                <a:spcPts val="800"/>
              </a:spcAft>
            </a:pPr>
            <a:r>
              <a:rPr lang="he-IL" sz="1800" kern="100" dirty="0">
                <a:effectLst/>
                <a:latin typeface="Calibri" panose="020F0502020204030204" pitchFamily="34" charset="0"/>
                <a:ea typeface="Calibri" panose="020F0502020204030204" pitchFamily="34" charset="0"/>
                <a:cs typeface="Calibri" panose="020F0502020204030204" pitchFamily="34" charset="0"/>
              </a:rPr>
              <a:t>במהלך חודש יולי, פתח ארגון "החצי הכחול" במיזם מדע אזרחי במטרה לאסוף מידע על תפוצת מין הסרטן הפולש " מטוטה ויקטור" לאורך חופי הים התיכון בישראל. </a:t>
            </a:r>
            <a:r>
              <a:rPr lang="he-IL" sz="1800" kern="100" dirty="0">
                <a:latin typeface="Calibri" panose="020F0502020204030204" pitchFamily="34" charset="0"/>
                <a:ea typeface="Calibri" panose="020F0502020204030204" pitchFamily="34" charset="0"/>
                <a:cs typeface="Calibri" panose="020F0502020204030204" pitchFamily="34" charset="0"/>
              </a:rPr>
              <a:t>הציבור הוזמן לדווח על תצפיות של הסרטן</a:t>
            </a:r>
            <a:r>
              <a:rPr lang="he-IL" sz="1800" kern="100" dirty="0">
                <a:effectLst/>
                <a:latin typeface="Calibri" panose="020F0502020204030204" pitchFamily="34" charset="0"/>
                <a:ea typeface="Calibri" panose="020F0502020204030204" pitchFamily="34" charset="0"/>
                <a:cs typeface="Calibri" panose="020F0502020204030204" pitchFamily="34" charset="0"/>
              </a:rPr>
              <a:t> דרך אפליקציית </a:t>
            </a:r>
            <a:r>
              <a:rPr lang="en-US" sz="1800" kern="100" dirty="0">
                <a:effectLst/>
                <a:latin typeface="Calibri" panose="020F0502020204030204" pitchFamily="34" charset="0"/>
                <a:ea typeface="Calibri" panose="020F0502020204030204" pitchFamily="34" charset="0"/>
                <a:cs typeface="Calibri" panose="020F0502020204030204" pitchFamily="34" charset="0"/>
              </a:rPr>
              <a:t>SeaWatch</a:t>
            </a:r>
            <a:r>
              <a:rPr lang="he-IL" sz="1800" kern="100" dirty="0">
                <a:effectLst/>
                <a:latin typeface="Calibri" panose="020F0502020204030204" pitchFamily="34" charset="0"/>
                <a:ea typeface="Calibri" panose="020F0502020204030204" pitchFamily="34" charset="0"/>
                <a:cs typeface="Calibri" panose="020F0502020204030204" pitchFamily="34" charset="0"/>
              </a:rPr>
              <a:t> לדיווח על מפגעים ותצפיות בים, של החברה להגנת הטבע. האפליקציה זמינה להורדה בחינם מחנויות היישומונים ומאפשרת דיווח על מפגעים שונים בסביבה הימית כמו זיהום ים, דיג לא חוקי ועוד. כל דיווח מגיע בזמן אמת ובאופן ישיר לגורם האחראי על הטיפול בסוג המפגע שהתקבל דיווח. </a:t>
            </a:r>
          </a:p>
          <a:p>
            <a:pPr>
              <a:lnSpc>
                <a:spcPct val="107000"/>
              </a:lnSpc>
              <a:spcAft>
                <a:spcPts val="800"/>
              </a:spcAft>
            </a:pPr>
            <a:r>
              <a:rPr lang="he-IL" sz="1800" dirty="0">
                <a:effectLst/>
                <a:ea typeface="Calibri" panose="020F0502020204030204" pitchFamily="34" charset="0"/>
                <a:cs typeface="Calibri" panose="020F0502020204030204" pitchFamily="34" charset="0"/>
              </a:rPr>
              <a:t>מאז פתיחת תעלת סואץ ב-1869, מינים טרופיים רבים חדרו לים התיכון והתבססו בו. הערכות לגבי מספר המינים הפולשים שהגיעו ככה לים התיכון מדברות על למעלה מ1000 מינים. מאז פתיחת תעלת סואץ ב-1869, מינים טרופיים רבים חדרו לים התיכון והתבססו בו. </a:t>
            </a:r>
            <a:r>
              <a:rPr lang="he-IL" sz="1800" dirty="0">
                <a:effectLst/>
                <a:latin typeface="Times New Roman" panose="02020603050405020304" pitchFamily="18" charset="0"/>
                <a:ea typeface="Times New Roman" panose="02020603050405020304" pitchFamily="18" charset="0"/>
                <a:cs typeface="Calibri" panose="020F0502020204030204" pitchFamily="34" charset="0"/>
              </a:rPr>
              <a:t>יש להניח שלמינים זרים יש השפעה אקולוגית משמעותית, אך עד כה לא התבצעו מחקרים מקיפים הבודקים או מתעדים השפעה זו בצורה מספקת. </a:t>
            </a:r>
            <a:r>
              <a:rPr lang="he-IL"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דיווח על מינים שהופיעו בים התיכון ועדיין לא התבססו, עשוי לסייע למיגור אפקטיבי</a:t>
            </a:r>
            <a:r>
              <a:rPr lang="en-IL" sz="1800" dirty="0">
                <a:solidFill>
                  <a:srgbClr val="000000"/>
                </a:solidFill>
                <a:effectLst/>
                <a:latin typeface="Calibri" panose="020F0502020204030204" pitchFamily="34" charset="0"/>
                <a:ea typeface="Times New Roman" panose="02020603050405020304" pitchFamily="18" charset="0"/>
              </a:rPr>
              <a:t>. </a:t>
            </a:r>
            <a:r>
              <a:rPr lang="he-IL" sz="1800" kern="0" dirty="0">
                <a:effectLst/>
                <a:latin typeface="Calibri" panose="020F0502020204030204" pitchFamily="34" charset="0"/>
                <a:ea typeface="Times New Roman" panose="02020603050405020304" pitchFamily="18" charset="0"/>
                <a:cs typeface="Calibri" panose="020F0502020204030204" pitchFamily="34" charset="0"/>
              </a:rPr>
              <a:t> </a:t>
            </a:r>
          </a:p>
          <a:p>
            <a:pPr>
              <a:lnSpc>
                <a:spcPct val="107000"/>
              </a:lnSpc>
              <a:spcAft>
                <a:spcPts val="800"/>
              </a:spcAft>
            </a:pPr>
            <a:r>
              <a:rPr lang="he-IL" sz="1800" kern="0" dirty="0">
                <a:effectLst/>
                <a:latin typeface="Calibri" panose="020F0502020204030204" pitchFamily="34" charset="0"/>
                <a:ea typeface="Times New Roman" panose="02020603050405020304" pitchFamily="18" charset="0"/>
                <a:cs typeface="Calibri" panose="020F0502020204030204" pitchFamily="34" charset="0"/>
              </a:rPr>
              <a:t>הפרויקט מתבצע בשיתוף פעולה עם פרופסור בלה גליל, מומחית בינלאומית ממוזיאון הטבע על שם שטיינהרדט, המתמחה במשפחה של מין הסרטן הפולש, וד"ר נירית לביא-אלון, המרכזת את תחום המדע אזרחי בחברה להגנת הטבע. פרופסור גליל הייתה הראשונה שתיעדה את הופעתו של הסרטן בישראל, והנתונים שנאספו ינותחו בעזרתה כדי להרחיב את הידע המדעי על המין, בעוד ד"ר לביא-אלון מסייעת ותומכת בהקמת הפרויקט ואיסוף הנתונים בפן המדע האזרחי. </a:t>
            </a:r>
            <a:endParaRPr lang="en-US" sz="1800" dirty="0">
              <a:effectLst/>
              <a:latin typeface="Times New Roman" panose="02020603050405020304" pitchFamily="18" charset="0"/>
              <a:ea typeface="Times New Roman" panose="02020603050405020304" pitchFamily="18" charset="0"/>
            </a:endParaRPr>
          </a:p>
          <a:p>
            <a:pPr marL="0" indent="0" algn="r" rtl="1">
              <a:lnSpc>
                <a:spcPct val="107000"/>
              </a:lnSpc>
              <a:spcAft>
                <a:spcPts val="800"/>
              </a:spcAft>
              <a:buNone/>
            </a:pPr>
            <a:endParaRPr lang="en-IL" sz="3200" dirty="0"/>
          </a:p>
        </p:txBody>
      </p:sp>
      <p:pic>
        <p:nvPicPr>
          <p:cNvPr id="5" name="תמונה 4">
            <a:extLst>
              <a:ext uri="{FF2B5EF4-FFF2-40B4-BE49-F238E27FC236}">
                <a16:creationId xmlns:a16="http://schemas.microsoft.com/office/drawing/2014/main" id="{B183CE79-D907-D0F8-3D22-F310FBD7DA6F}"/>
              </a:ext>
            </a:extLst>
          </p:cNvPr>
          <p:cNvPicPr>
            <a:picLocks noGrp="1" noRot="1" noChangeAspect="1" noMove="1" noResize="1" noEditPoints="1" noAdjustHandles="1" noChangeArrowheads="1" noChangeShapeType="1" noCrop="1"/>
          </p:cNvPicPr>
          <p:nvPr/>
        </p:nvPicPr>
        <p:blipFill>
          <a:blip r:embed="rId2"/>
          <a:stretch>
            <a:fillRect/>
          </a:stretch>
        </p:blipFill>
        <p:spPr>
          <a:xfrm>
            <a:off x="0" y="5371893"/>
            <a:ext cx="12192000" cy="1486107"/>
          </a:xfrm>
          <a:prstGeom prst="rect">
            <a:avLst/>
          </a:prstGeom>
        </p:spPr>
      </p:pic>
    </p:spTree>
    <p:extLst>
      <p:ext uri="{BB962C8B-B14F-4D97-AF65-F5344CB8AC3E}">
        <p14:creationId xmlns:p14="http://schemas.microsoft.com/office/powerpoint/2010/main" val="114987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D0BF354-F12F-CB67-F1B3-4D778B03B89D}"/>
              </a:ext>
            </a:extLst>
          </p:cNvPr>
          <p:cNvSpPr>
            <a:spLocks noGrp="1"/>
          </p:cNvSpPr>
          <p:nvPr>
            <p:ph type="title"/>
          </p:nvPr>
        </p:nvSpPr>
        <p:spPr>
          <a:xfrm>
            <a:off x="1371599" y="294538"/>
            <a:ext cx="9895951" cy="1033669"/>
          </a:xfrm>
        </p:spPr>
        <p:txBody>
          <a:bodyPr>
            <a:normAutofit/>
          </a:bodyPr>
          <a:lstStyle/>
          <a:p>
            <a:r>
              <a:rPr lang="he-IL" sz="4000" dirty="0">
                <a:solidFill>
                  <a:srgbClr val="FFFFFF"/>
                </a:solidFill>
                <a:latin typeface="+mn-lt"/>
                <a:cs typeface="+mn-cs"/>
              </a:rPr>
              <a:t>רקע – "מטוטה ויקטור" </a:t>
            </a:r>
            <a:endParaRPr lang="en-IL" sz="4000" dirty="0">
              <a:solidFill>
                <a:srgbClr val="FFFFFF"/>
              </a:solidFill>
              <a:latin typeface="+mn-lt"/>
              <a:cs typeface="+mn-cs"/>
            </a:endParaRPr>
          </a:p>
        </p:txBody>
      </p:sp>
      <p:sp>
        <p:nvSpPr>
          <p:cNvPr id="3" name="מציין מיקום תוכן 2">
            <a:extLst>
              <a:ext uri="{FF2B5EF4-FFF2-40B4-BE49-F238E27FC236}">
                <a16:creationId xmlns:a16="http://schemas.microsoft.com/office/drawing/2014/main" id="{F0BDBD51-9994-8BE5-DF6E-08F2167978C2}"/>
              </a:ext>
            </a:extLst>
          </p:cNvPr>
          <p:cNvSpPr>
            <a:spLocks noGrp="1"/>
          </p:cNvSpPr>
          <p:nvPr>
            <p:ph idx="1"/>
          </p:nvPr>
        </p:nvSpPr>
        <p:spPr>
          <a:xfrm>
            <a:off x="621655" y="1622745"/>
            <a:ext cx="11570345" cy="3899331"/>
          </a:xfrm>
        </p:spPr>
        <p:txBody>
          <a:bodyPr anchor="ctr">
            <a:normAutofit/>
          </a:bodyPr>
          <a:lstStyle/>
          <a:p>
            <a:pPr>
              <a:lnSpc>
                <a:spcPct val="107000"/>
              </a:lnSpc>
              <a:spcAft>
                <a:spcPts val="800"/>
              </a:spcAft>
            </a:pPr>
            <a:r>
              <a:rPr lang="he-IL" sz="2000" kern="100" dirty="0">
                <a:effectLst/>
                <a:latin typeface="Calibri" panose="020F0502020204030204" pitchFamily="34" charset="0"/>
                <a:ea typeface="Calibri" panose="020F0502020204030204" pitchFamily="34" charset="0"/>
                <a:cs typeface="Calibri" panose="020F0502020204030204" pitchFamily="34" charset="0"/>
              </a:rPr>
              <a:t>הסרטן הפולש מהמין מטוטה ויקטור, </a:t>
            </a:r>
            <a:r>
              <a:rPr lang="he-IL" sz="2000" kern="0" dirty="0">
                <a:effectLst/>
                <a:latin typeface="Calibri" panose="020F0502020204030204" pitchFamily="34" charset="0"/>
                <a:ea typeface="Times New Roman" panose="02020603050405020304" pitchFamily="18" charset="0"/>
                <a:cs typeface="Calibri" panose="020F0502020204030204" pitchFamily="34" charset="0"/>
              </a:rPr>
              <a:t>שמקורו באזור שבין האוקיינוס השקט לאוקיינוס ההודי, תועד לראשונה במזרח הים התיכון בשנת 2012 במפרץ חיפה.</a:t>
            </a:r>
            <a:r>
              <a:rPr lang="he-IL" sz="2000" dirty="0">
                <a:effectLst/>
                <a:ea typeface="Calibri" panose="020F0502020204030204" pitchFamily="34" charset="0"/>
                <a:cs typeface="Calibri" panose="020F0502020204030204" pitchFamily="34" charset="0"/>
              </a:rPr>
              <a:t> </a:t>
            </a:r>
            <a:r>
              <a:rPr lang="he-IL" sz="2000" kern="0" dirty="0">
                <a:effectLst/>
                <a:latin typeface="Calibri" panose="020F0502020204030204" pitchFamily="34" charset="0"/>
                <a:ea typeface="Times New Roman" panose="02020603050405020304" pitchFamily="18" charset="0"/>
                <a:cs typeface="Calibri" panose="020F0502020204030204" pitchFamily="34" charset="0"/>
              </a:rPr>
              <a:t>מאז, הסרטן התפשט במהירות לאורך חופי ישראל ובאזורים שכנים כמו לבנון וטורקיה אך טרם נעשה מיפוי מסודר של התפוצה שלו בישראל. מין זה מתחרה עם מינים מקומיים על מזון ועלול להביא לדחיקתם. הסרטן ניזון מצדפות, סרטנים אחרים ודגים, והתפשטותו מובילה ללחץ טריפה משמעותי על מינים מקומיים אלה. טריפת מינים אלו עלולה לשבש את שרשראות המזון המקומיות, לשנות את הרכב והמבנה של אוכלוסיות ולהשפיע על איזונה של המערכת כולה. מתוך מחקרים שבוצעו על המין בעבר עולה כי פעילות אנושית כמו זיהום ופרויקטים של הזנת חופים בחול לאורך חופי ישראל יצרו תנאים נוחים לשגשוגו של הסרטן. דבר </a:t>
            </a:r>
            <a:r>
              <a:rPr lang="he-IL" sz="2000" kern="0" dirty="0">
                <a:latin typeface="Calibri" panose="020F0502020204030204" pitchFamily="34" charset="0"/>
                <a:ea typeface="Times New Roman" panose="02020603050405020304" pitchFamily="18" charset="0"/>
                <a:cs typeface="Calibri" panose="020F0502020204030204" pitchFamily="34" charset="0"/>
              </a:rPr>
              <a:t>העלול להוות גורם </a:t>
            </a:r>
            <a:r>
              <a:rPr lang="he-IL" sz="2000" kern="0" dirty="0">
                <a:effectLst/>
                <a:latin typeface="Calibri" panose="020F0502020204030204" pitchFamily="34" charset="0"/>
                <a:ea typeface="Times New Roman" panose="02020603050405020304" pitchFamily="18" charset="0"/>
                <a:cs typeface="Calibri" panose="020F0502020204030204" pitchFamily="34" charset="0"/>
              </a:rPr>
              <a:t>מפריע לבתי גידול מקומיים ולהפחתת המגוון הביולוגי</a:t>
            </a:r>
            <a:r>
              <a:rPr lang="en-IL" sz="2000" kern="0" dirty="0">
                <a:effectLst/>
                <a:latin typeface="Calibri" panose="020F0502020204030204" pitchFamily="34" charset="0"/>
                <a:ea typeface="Times New Roman" panose="02020603050405020304" pitchFamily="18" charset="0"/>
                <a:cs typeface="Calibri" panose="020F0502020204030204" pitchFamily="34" charset="0"/>
              </a:rPr>
              <a:t>.</a:t>
            </a:r>
            <a:r>
              <a:rPr lang="he-IL" sz="2000" kern="0" dirty="0">
                <a:effectLst/>
                <a:latin typeface="Calibri" panose="020F0502020204030204" pitchFamily="34" charset="0"/>
                <a:ea typeface="Times New Roman" panose="02020603050405020304" pitchFamily="18" charset="0"/>
                <a:cs typeface="Calibri" panose="020F0502020204030204" pitchFamily="34" charset="0"/>
              </a:rPr>
              <a:t> </a:t>
            </a:r>
            <a:endParaRPr lang="en-IL" sz="3600" dirty="0"/>
          </a:p>
        </p:txBody>
      </p:sp>
      <p:pic>
        <p:nvPicPr>
          <p:cNvPr id="5" name="תמונה 4">
            <a:extLst>
              <a:ext uri="{FF2B5EF4-FFF2-40B4-BE49-F238E27FC236}">
                <a16:creationId xmlns:a16="http://schemas.microsoft.com/office/drawing/2014/main" id="{B183CE79-D907-D0F8-3D22-F310FBD7DA6F}"/>
              </a:ext>
            </a:extLst>
          </p:cNvPr>
          <p:cNvPicPr>
            <a:picLocks noGrp="1" noRot="1" noChangeAspect="1" noMove="1" noResize="1" noEditPoints="1" noAdjustHandles="1" noChangeArrowheads="1" noChangeShapeType="1" noCrop="1"/>
          </p:cNvPicPr>
          <p:nvPr/>
        </p:nvPicPr>
        <p:blipFill>
          <a:blip r:embed="rId2"/>
          <a:stretch>
            <a:fillRect/>
          </a:stretch>
        </p:blipFill>
        <p:spPr>
          <a:xfrm>
            <a:off x="0" y="5371893"/>
            <a:ext cx="12192000" cy="1486107"/>
          </a:xfrm>
          <a:prstGeom prst="rect">
            <a:avLst/>
          </a:prstGeom>
        </p:spPr>
      </p:pic>
    </p:spTree>
    <p:extLst>
      <p:ext uri="{BB962C8B-B14F-4D97-AF65-F5344CB8AC3E}">
        <p14:creationId xmlns:p14="http://schemas.microsoft.com/office/powerpoint/2010/main" val="68379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D0BF354-F12F-CB67-F1B3-4D778B03B89D}"/>
              </a:ext>
            </a:extLst>
          </p:cNvPr>
          <p:cNvSpPr>
            <a:spLocks noGrp="1"/>
          </p:cNvSpPr>
          <p:nvPr>
            <p:ph type="title"/>
          </p:nvPr>
        </p:nvSpPr>
        <p:spPr>
          <a:xfrm>
            <a:off x="1371599" y="294538"/>
            <a:ext cx="9895951" cy="1033669"/>
          </a:xfrm>
        </p:spPr>
        <p:txBody>
          <a:bodyPr>
            <a:normAutofit/>
          </a:bodyPr>
          <a:lstStyle/>
          <a:p>
            <a:r>
              <a:rPr lang="he-IL" sz="4000" dirty="0">
                <a:solidFill>
                  <a:srgbClr val="FFFFFF"/>
                </a:solidFill>
                <a:latin typeface="+mn-lt"/>
                <a:cs typeface="+mn-cs"/>
              </a:rPr>
              <a:t>מטרות הפרויקט</a:t>
            </a:r>
            <a:endParaRPr lang="en-IL" sz="4000" dirty="0">
              <a:solidFill>
                <a:srgbClr val="FFFFFF"/>
              </a:solidFill>
              <a:latin typeface="+mn-lt"/>
              <a:cs typeface="+mn-cs"/>
            </a:endParaRPr>
          </a:p>
        </p:txBody>
      </p:sp>
      <p:sp>
        <p:nvSpPr>
          <p:cNvPr id="3" name="מציין מיקום תוכן 2">
            <a:extLst>
              <a:ext uri="{FF2B5EF4-FFF2-40B4-BE49-F238E27FC236}">
                <a16:creationId xmlns:a16="http://schemas.microsoft.com/office/drawing/2014/main" id="{F0BDBD51-9994-8BE5-DF6E-08F2167978C2}"/>
              </a:ext>
            </a:extLst>
          </p:cNvPr>
          <p:cNvSpPr>
            <a:spLocks noGrp="1"/>
          </p:cNvSpPr>
          <p:nvPr>
            <p:ph idx="1"/>
          </p:nvPr>
        </p:nvSpPr>
        <p:spPr>
          <a:xfrm>
            <a:off x="534401" y="2028910"/>
            <a:ext cx="11570345" cy="3683358"/>
          </a:xfrm>
        </p:spPr>
        <p:txBody>
          <a:bodyPr anchor="ctr">
            <a:normAutofit/>
          </a:bodyPr>
          <a:lstStyle/>
          <a:p>
            <a:pPr marL="342900" lvl="0" indent="-342900" rtl="1">
              <a:spcAft>
                <a:spcPts val="800"/>
              </a:spcAft>
              <a:buFont typeface="Arial" panose="020B0604020202020204" pitchFamily="34" charset="0"/>
              <a:buChar char="-"/>
            </a:pPr>
            <a:r>
              <a:rPr lang="he-IL" sz="3200" kern="100" dirty="0">
                <a:latin typeface="Calibri" panose="020F0502020204030204" pitchFamily="34" charset="0"/>
                <a:ea typeface="Calibri" panose="020F0502020204030204" pitchFamily="34" charset="0"/>
                <a:cs typeface="Calibri" panose="020F0502020204030204" pitchFamily="34" charset="0"/>
              </a:rPr>
              <a:t>הפקת מפת תצפיות ראשונה מסוגה של מין הסרטן הפולש </a:t>
            </a:r>
            <a:r>
              <a:rPr lang="en-US" sz="3200" i="1" kern="100" dirty="0">
                <a:latin typeface="Calibri" panose="020F0502020204030204" pitchFamily="34" charset="0"/>
                <a:ea typeface="Calibri" panose="020F0502020204030204" pitchFamily="34" charset="0"/>
                <a:cs typeface="Calibri" panose="020F0502020204030204" pitchFamily="34" charset="0"/>
              </a:rPr>
              <a:t>Matuta victor </a:t>
            </a:r>
            <a:r>
              <a:rPr lang="he-IL" sz="3200" kern="100" dirty="0">
                <a:latin typeface="Calibri" panose="020F0502020204030204" pitchFamily="34" charset="0"/>
                <a:ea typeface="Calibri" panose="020F0502020204030204" pitchFamily="34" charset="0"/>
                <a:cs typeface="Calibri" panose="020F0502020204030204" pitchFamily="34" charset="0"/>
              </a:rPr>
              <a:t>לאורך חופי התיכון בישראל</a:t>
            </a:r>
          </a:p>
          <a:p>
            <a:pPr marL="342900" lvl="0" indent="-342900" rtl="1">
              <a:spcAft>
                <a:spcPts val="800"/>
              </a:spcAft>
              <a:buFont typeface="Arial" panose="020B0604020202020204" pitchFamily="34" charset="0"/>
              <a:buChar char="-"/>
            </a:pPr>
            <a:r>
              <a:rPr lang="he-IL" sz="3200" kern="100" dirty="0">
                <a:effectLst/>
                <a:latin typeface="Calibri" panose="020F0502020204030204" pitchFamily="34" charset="0"/>
                <a:ea typeface="Calibri" panose="020F0502020204030204" pitchFamily="34" charset="0"/>
                <a:cs typeface="Calibri" panose="020F0502020204030204" pitchFamily="34" charset="0"/>
              </a:rPr>
              <a:t>סיוע במחקר על מינים פולשים לאורך חופי ישראל בים התיכון</a:t>
            </a:r>
          </a:p>
          <a:p>
            <a:endParaRPr lang="en-IL" sz="3200" dirty="0"/>
          </a:p>
        </p:txBody>
      </p:sp>
      <p:pic>
        <p:nvPicPr>
          <p:cNvPr id="5" name="תמונה 4">
            <a:extLst>
              <a:ext uri="{FF2B5EF4-FFF2-40B4-BE49-F238E27FC236}">
                <a16:creationId xmlns:a16="http://schemas.microsoft.com/office/drawing/2014/main" id="{B183CE79-D907-D0F8-3D22-F310FBD7DA6F}"/>
              </a:ext>
            </a:extLst>
          </p:cNvPr>
          <p:cNvPicPr>
            <a:picLocks noGrp="1" noRot="1" noChangeAspect="1" noMove="1" noResize="1" noEditPoints="1" noAdjustHandles="1" noChangeArrowheads="1" noChangeShapeType="1" noCrop="1"/>
          </p:cNvPicPr>
          <p:nvPr/>
        </p:nvPicPr>
        <p:blipFill>
          <a:blip r:embed="rId2"/>
          <a:stretch>
            <a:fillRect/>
          </a:stretch>
        </p:blipFill>
        <p:spPr>
          <a:xfrm>
            <a:off x="0" y="5371893"/>
            <a:ext cx="12192000" cy="1486107"/>
          </a:xfrm>
          <a:prstGeom prst="rect">
            <a:avLst/>
          </a:prstGeom>
        </p:spPr>
      </p:pic>
    </p:spTree>
    <p:extLst>
      <p:ext uri="{BB962C8B-B14F-4D97-AF65-F5344CB8AC3E}">
        <p14:creationId xmlns:p14="http://schemas.microsoft.com/office/powerpoint/2010/main" val="2424559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6292D750-AEE1-BC36-E335-FEEDC2EAA558}"/>
              </a:ext>
            </a:extLst>
          </p:cNvPr>
          <p:cNvSpPr>
            <a:spLocks noGrp="1"/>
          </p:cNvSpPr>
          <p:nvPr>
            <p:ph type="title"/>
          </p:nvPr>
        </p:nvSpPr>
        <p:spPr>
          <a:xfrm>
            <a:off x="1371597" y="348865"/>
            <a:ext cx="10044023" cy="877729"/>
          </a:xfrm>
        </p:spPr>
        <p:txBody>
          <a:bodyPr vert="horz" lIns="91440" tIns="45720" rIns="91440" bIns="45720" rtlCol="0" anchor="ctr">
            <a:normAutofit/>
          </a:bodyPr>
          <a:lstStyle/>
          <a:p>
            <a:pPr rtl="0"/>
            <a:r>
              <a:rPr lang="en-US" sz="4000" kern="1200" dirty="0" err="1">
                <a:solidFill>
                  <a:srgbClr val="FFFFFF"/>
                </a:solidFill>
                <a:latin typeface="+mj-lt"/>
                <a:ea typeface="+mj-ea"/>
                <a:cs typeface="+mj-cs"/>
              </a:rPr>
              <a:t>תקציר</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מנהלים</a:t>
            </a:r>
            <a:endParaRPr lang="en-US" sz="4000" kern="1200" dirty="0">
              <a:solidFill>
                <a:srgbClr val="FFFFFF"/>
              </a:solidFill>
              <a:latin typeface="+mj-lt"/>
              <a:ea typeface="+mj-ea"/>
              <a:cs typeface="+mj-cs"/>
            </a:endParaRPr>
          </a:p>
        </p:txBody>
      </p:sp>
      <p:graphicFrame>
        <p:nvGraphicFramePr>
          <p:cNvPr id="6" name="TextBox 3">
            <a:extLst>
              <a:ext uri="{FF2B5EF4-FFF2-40B4-BE49-F238E27FC236}">
                <a16:creationId xmlns:a16="http://schemas.microsoft.com/office/drawing/2014/main" id="{ADAC0333-525F-CB88-05FF-76DEFCE655E0}"/>
              </a:ext>
            </a:extLst>
          </p:cNvPr>
          <p:cNvGraphicFramePr/>
          <p:nvPr>
            <p:extLst>
              <p:ext uri="{D42A27DB-BD31-4B8C-83A1-F6EECF244321}">
                <p14:modId xmlns:p14="http://schemas.microsoft.com/office/powerpoint/2010/main" val="656920655"/>
              </p:ext>
            </p:extLst>
          </p:nvPr>
        </p:nvGraphicFramePr>
        <p:xfrm>
          <a:off x="644056" y="2092914"/>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Users with solid fill">
            <a:extLst>
              <a:ext uri="{FF2B5EF4-FFF2-40B4-BE49-F238E27FC236}">
                <a16:creationId xmlns:a16="http://schemas.microsoft.com/office/drawing/2014/main" id="{93424FCF-9A15-169C-7C10-C4F2AD836B7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95717" y="2112086"/>
            <a:ext cx="502173" cy="502173"/>
          </a:xfrm>
          <a:prstGeom prst="rect">
            <a:avLst/>
          </a:prstGeom>
        </p:spPr>
      </p:pic>
      <p:pic>
        <p:nvPicPr>
          <p:cNvPr id="9" name="Graphic 8" descr="Crab with solid fill">
            <a:extLst>
              <a:ext uri="{FF2B5EF4-FFF2-40B4-BE49-F238E27FC236}">
                <a16:creationId xmlns:a16="http://schemas.microsoft.com/office/drawing/2014/main" id="{F43C11A9-D9A7-D6B9-9538-14706CD5197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4464" y="4403522"/>
            <a:ext cx="502173" cy="502173"/>
          </a:xfrm>
          <a:prstGeom prst="rect">
            <a:avLst/>
          </a:prstGeom>
        </p:spPr>
      </p:pic>
      <p:pic>
        <p:nvPicPr>
          <p:cNvPr id="11" name="Graphic 10" descr="Newspaper with solid fill">
            <a:extLst>
              <a:ext uri="{FF2B5EF4-FFF2-40B4-BE49-F238E27FC236}">
                <a16:creationId xmlns:a16="http://schemas.microsoft.com/office/drawing/2014/main" id="{C0ADA189-97FC-8CF8-758B-A8A7D16036D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56206" y="4324349"/>
            <a:ext cx="502173" cy="502173"/>
          </a:xfrm>
          <a:prstGeom prst="rect">
            <a:avLst/>
          </a:prstGeom>
        </p:spPr>
      </p:pic>
      <p:pic>
        <p:nvPicPr>
          <p:cNvPr id="17" name="Graphic 16" descr="Online Network with solid fill">
            <a:extLst>
              <a:ext uri="{FF2B5EF4-FFF2-40B4-BE49-F238E27FC236}">
                <a16:creationId xmlns:a16="http://schemas.microsoft.com/office/drawing/2014/main" id="{B3F9924B-693E-55C2-BE6A-2EDDD632E98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833556" y="4403522"/>
            <a:ext cx="502173" cy="502173"/>
          </a:xfrm>
          <a:prstGeom prst="rect">
            <a:avLst/>
          </a:prstGeom>
        </p:spPr>
      </p:pic>
      <p:pic>
        <p:nvPicPr>
          <p:cNvPr id="19" name="Graphic 18" descr="Monthly calendar with solid fill">
            <a:extLst>
              <a:ext uri="{FF2B5EF4-FFF2-40B4-BE49-F238E27FC236}">
                <a16:creationId xmlns:a16="http://schemas.microsoft.com/office/drawing/2014/main" id="{BE2BD0B0-DFCA-5FB6-43F3-C6E863FF330A}"/>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015998" y="2102254"/>
            <a:ext cx="502173" cy="502173"/>
          </a:xfrm>
          <a:prstGeom prst="rect">
            <a:avLst/>
          </a:prstGeom>
        </p:spPr>
      </p:pic>
    </p:spTree>
    <p:extLst>
      <p:ext uri="{BB962C8B-B14F-4D97-AF65-F5344CB8AC3E}">
        <p14:creationId xmlns:p14="http://schemas.microsoft.com/office/powerpoint/2010/main" val="231401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תמונה 13" descr="תמונה שמכילה טקסט, צילום מסך, אדם, אוכל&#10;&#10;התיאור נוצר באופן אוטומטי">
            <a:extLst>
              <a:ext uri="{FF2B5EF4-FFF2-40B4-BE49-F238E27FC236}">
                <a16:creationId xmlns:a16="http://schemas.microsoft.com/office/drawing/2014/main" id="{3FA871B2-38A3-CB79-2393-B9B66DEEC4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67" y="972310"/>
            <a:ext cx="3278292" cy="1966975"/>
          </a:xfrm>
          <a:prstGeom prst="rect">
            <a:avLst/>
          </a:prstGeom>
          <a:effectLst>
            <a:glow rad="228600">
              <a:schemeClr val="accent3">
                <a:satMod val="175000"/>
                <a:alpha val="40000"/>
              </a:schemeClr>
            </a:glow>
          </a:effectLst>
        </p:spPr>
        <p:style>
          <a:lnRef idx="2">
            <a:schemeClr val="dk1">
              <a:shade val="15000"/>
            </a:schemeClr>
          </a:lnRef>
          <a:fillRef idx="1">
            <a:schemeClr val="dk1"/>
          </a:fillRef>
          <a:effectRef idx="0">
            <a:schemeClr val="dk1"/>
          </a:effectRef>
          <a:fontRef idx="minor">
            <a:schemeClr val="lt1"/>
          </a:fontRef>
        </p:style>
      </p:pic>
      <p:pic>
        <p:nvPicPr>
          <p:cNvPr id="18" name="תמונה 17" descr="תמונה שמכילה טקסט, צילום מסך, אתר, פרסום אונליין&#10;&#10;התיאור נוצר באופן אוטומטי">
            <a:extLst>
              <a:ext uri="{FF2B5EF4-FFF2-40B4-BE49-F238E27FC236}">
                <a16:creationId xmlns:a16="http://schemas.microsoft.com/office/drawing/2014/main" id="{7176AEC7-5E3C-0591-7ADD-76DDB40E5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493" y="977798"/>
            <a:ext cx="3743538" cy="1955998"/>
          </a:xfrm>
          <a:prstGeom prst="rect">
            <a:avLst/>
          </a:prstGeom>
          <a:effectLst>
            <a:glow rad="228600">
              <a:schemeClr val="accent3">
                <a:satMod val="175000"/>
                <a:alpha val="40000"/>
              </a:schemeClr>
            </a:glow>
          </a:effectLst>
        </p:spPr>
        <p:style>
          <a:lnRef idx="2">
            <a:schemeClr val="dk1">
              <a:shade val="15000"/>
            </a:schemeClr>
          </a:lnRef>
          <a:fillRef idx="1">
            <a:schemeClr val="dk1"/>
          </a:fillRef>
          <a:effectRef idx="0">
            <a:schemeClr val="dk1"/>
          </a:effectRef>
          <a:fontRef idx="minor">
            <a:schemeClr val="lt1"/>
          </a:fontRef>
        </p:style>
      </p:pic>
      <p:pic>
        <p:nvPicPr>
          <p:cNvPr id="20" name="תמונה 19" descr="תמונה שמכילה טקסט, צילום מסך, גופן, מספר&#10;&#10;התיאור נוצר באופן אוטומטי">
            <a:extLst>
              <a:ext uri="{FF2B5EF4-FFF2-40B4-BE49-F238E27FC236}">
                <a16:creationId xmlns:a16="http://schemas.microsoft.com/office/drawing/2014/main" id="{A796903A-49CF-D076-D1D3-6A90537A7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764" y="769231"/>
            <a:ext cx="3239769" cy="2373131"/>
          </a:xfrm>
          <a:prstGeom prst="rect">
            <a:avLst/>
          </a:prstGeom>
          <a:effectLst>
            <a:glow rad="228600">
              <a:schemeClr val="accent3">
                <a:satMod val="175000"/>
                <a:alpha val="40000"/>
              </a:schemeClr>
            </a:glow>
          </a:effectLst>
        </p:spPr>
        <p:style>
          <a:lnRef idx="2">
            <a:schemeClr val="dk1">
              <a:shade val="15000"/>
            </a:schemeClr>
          </a:lnRef>
          <a:fillRef idx="1">
            <a:schemeClr val="dk1"/>
          </a:fillRef>
          <a:effectRef idx="0">
            <a:schemeClr val="dk1"/>
          </a:effectRef>
          <a:fontRef idx="minor">
            <a:schemeClr val="lt1"/>
          </a:fontRef>
        </p:style>
      </p:pic>
      <p:pic>
        <p:nvPicPr>
          <p:cNvPr id="22" name="תמונה 21" descr="תמונה שמכילה טקסט, עיתון, פרסום, חדשות&#10;&#10;התיאור נוצר באופן אוטומטי">
            <a:extLst>
              <a:ext uri="{FF2B5EF4-FFF2-40B4-BE49-F238E27FC236}">
                <a16:creationId xmlns:a16="http://schemas.microsoft.com/office/drawing/2014/main" id="{B92F2561-547E-5706-0807-4632D6E9BA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467" y="3967882"/>
            <a:ext cx="3278292" cy="1868626"/>
          </a:xfrm>
          <a:prstGeom prst="rect">
            <a:avLst/>
          </a:prstGeom>
          <a:effectLst>
            <a:glow rad="228600">
              <a:schemeClr val="accent3">
                <a:satMod val="175000"/>
                <a:alpha val="40000"/>
              </a:schemeClr>
            </a:glow>
          </a:effectLst>
        </p:spPr>
        <p:style>
          <a:lnRef idx="2">
            <a:schemeClr val="dk1">
              <a:shade val="15000"/>
            </a:schemeClr>
          </a:lnRef>
          <a:fillRef idx="1">
            <a:schemeClr val="dk1"/>
          </a:fillRef>
          <a:effectRef idx="0">
            <a:schemeClr val="dk1"/>
          </a:effectRef>
          <a:fontRef idx="minor">
            <a:schemeClr val="lt1"/>
          </a:fontRef>
        </p:style>
      </p:pic>
      <p:pic>
        <p:nvPicPr>
          <p:cNvPr id="16" name="תמונה 15" descr="תמונה שמכילה טקסט, ריף, צילום מסך, חסרי חוליות ימיים&#10;&#10;התיאור נוצר באופן אוטומטי">
            <a:extLst>
              <a:ext uri="{FF2B5EF4-FFF2-40B4-BE49-F238E27FC236}">
                <a16:creationId xmlns:a16="http://schemas.microsoft.com/office/drawing/2014/main" id="{68B00459-55BE-D803-2598-B46F65EB8D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3494" y="3910463"/>
            <a:ext cx="3743538" cy="2002793"/>
          </a:xfrm>
          <a:prstGeom prst="rect">
            <a:avLst/>
          </a:prstGeom>
          <a:effectLst>
            <a:glow rad="228600">
              <a:schemeClr val="accent3">
                <a:satMod val="175000"/>
                <a:alpha val="40000"/>
              </a:schemeClr>
            </a:glow>
          </a:effectLst>
        </p:spPr>
        <p:style>
          <a:lnRef idx="2">
            <a:schemeClr val="dk1">
              <a:shade val="15000"/>
            </a:schemeClr>
          </a:lnRef>
          <a:fillRef idx="1">
            <a:schemeClr val="dk1"/>
          </a:fillRef>
          <a:effectRef idx="0">
            <a:schemeClr val="dk1"/>
          </a:effectRef>
          <a:fontRef idx="minor">
            <a:schemeClr val="lt1"/>
          </a:fontRef>
        </p:style>
      </p:pic>
      <p:pic>
        <p:nvPicPr>
          <p:cNvPr id="12" name="תמונה 11" descr="תמונה שמכילה טקסט, חסרי חוליות, פוסטר, ריף&#10;&#10;התיאור נוצר באופן אוטומטי">
            <a:extLst>
              <a:ext uri="{FF2B5EF4-FFF2-40B4-BE49-F238E27FC236}">
                <a16:creationId xmlns:a16="http://schemas.microsoft.com/office/drawing/2014/main" id="{627CF887-D960-A65B-CEF3-86102DD53B63}"/>
              </a:ext>
            </a:extLst>
          </p:cNvPr>
          <p:cNvPicPr>
            <a:picLocks noChangeAspect="1"/>
          </p:cNvPicPr>
          <p:nvPr/>
        </p:nvPicPr>
        <p:blipFill>
          <a:blip r:embed="rId7"/>
          <a:stretch>
            <a:fillRect/>
          </a:stretch>
        </p:blipFill>
        <p:spPr>
          <a:xfrm>
            <a:off x="8904101" y="3589863"/>
            <a:ext cx="2049093" cy="2643992"/>
          </a:xfrm>
          <a:prstGeom prst="rect">
            <a:avLst/>
          </a:prstGeom>
          <a:effectLst>
            <a:glow rad="228600">
              <a:schemeClr val="accent3">
                <a:satMod val="175000"/>
                <a:alpha val="40000"/>
              </a:schemeClr>
            </a:glow>
          </a:effectLst>
        </p:spPr>
        <p:style>
          <a:lnRef idx="2">
            <a:schemeClr val="dk1">
              <a:shade val="15000"/>
            </a:schemeClr>
          </a:lnRef>
          <a:fillRef idx="1">
            <a:schemeClr val="dk1"/>
          </a:fillRef>
          <a:effectRef idx="0">
            <a:schemeClr val="dk1"/>
          </a:effectRef>
          <a:fontRef idx="minor">
            <a:schemeClr val="lt1"/>
          </a:fontRef>
        </p:style>
      </p:pic>
      <p:sp>
        <p:nvSpPr>
          <p:cNvPr id="23" name="תיבת טקסט 22">
            <a:extLst>
              <a:ext uri="{FF2B5EF4-FFF2-40B4-BE49-F238E27FC236}">
                <a16:creationId xmlns:a16="http://schemas.microsoft.com/office/drawing/2014/main" id="{E3D423A1-4AE3-B43F-A9DB-69B1590F4D9A}"/>
              </a:ext>
            </a:extLst>
          </p:cNvPr>
          <p:cNvSpPr txBox="1"/>
          <p:nvPr/>
        </p:nvSpPr>
        <p:spPr>
          <a:xfrm>
            <a:off x="1180744" y="0"/>
            <a:ext cx="6125497" cy="584775"/>
          </a:xfrm>
          <a:prstGeom prst="rect">
            <a:avLst/>
          </a:prstGeom>
          <a:noFill/>
        </p:spPr>
        <p:txBody>
          <a:bodyPr wrap="square" rtlCol="0">
            <a:spAutoFit/>
          </a:bodyPr>
          <a:lstStyle/>
          <a:p>
            <a:r>
              <a:rPr lang="he-IL" sz="3200" dirty="0"/>
              <a:t>מהתקשורת</a:t>
            </a:r>
            <a:endParaRPr lang="en-IL" sz="3200" dirty="0"/>
          </a:p>
        </p:txBody>
      </p:sp>
    </p:spTree>
    <p:extLst>
      <p:ext uri="{BB962C8B-B14F-4D97-AF65-F5344CB8AC3E}">
        <p14:creationId xmlns:p14="http://schemas.microsoft.com/office/powerpoint/2010/main" val="1857749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תרשים 2">
            <a:extLst>
              <a:ext uri="{FF2B5EF4-FFF2-40B4-BE49-F238E27FC236}">
                <a16:creationId xmlns:a16="http://schemas.microsoft.com/office/drawing/2014/main" id="{F3A7FB4B-2599-14EA-8243-9490D87D793E}"/>
              </a:ext>
            </a:extLst>
          </p:cNvPr>
          <p:cNvGraphicFramePr>
            <a:graphicFrameLocks/>
          </p:cNvGraphicFramePr>
          <p:nvPr/>
        </p:nvGraphicFramePr>
        <p:xfrm>
          <a:off x="621675" y="623275"/>
          <a:ext cx="5474323" cy="5607882"/>
        </p:xfrm>
        <a:graphic>
          <a:graphicData uri="http://schemas.openxmlformats.org/drawingml/2006/chart">
            <c:chart xmlns:c="http://schemas.openxmlformats.org/drawingml/2006/chart" xmlns:r="http://schemas.openxmlformats.org/officeDocument/2006/relationships" r:id="rId2"/>
          </a:graphicData>
        </a:graphic>
      </p:graphicFrame>
      <p:sp>
        <p:nvSpPr>
          <p:cNvPr id="8" name="תיבת טקסט 7">
            <a:extLst>
              <a:ext uri="{FF2B5EF4-FFF2-40B4-BE49-F238E27FC236}">
                <a16:creationId xmlns:a16="http://schemas.microsoft.com/office/drawing/2014/main" id="{E9CECE5C-FC78-43C8-04DB-65F1F0DC6168}"/>
              </a:ext>
            </a:extLst>
          </p:cNvPr>
          <p:cNvSpPr txBox="1"/>
          <p:nvPr/>
        </p:nvSpPr>
        <p:spPr>
          <a:xfrm>
            <a:off x="6428699" y="760926"/>
            <a:ext cx="5141626" cy="4832092"/>
          </a:xfrm>
          <a:prstGeom prst="rect">
            <a:avLst/>
          </a:prstGeom>
          <a:noFill/>
        </p:spPr>
        <p:txBody>
          <a:bodyPr wrap="square" rtlCol="0">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איסוך הנתונים התצפיות של הסרטן הפולש מטוטה ויקטור סייע ביצירת מפת תצפיות ראשונה מסוגה בישראל. המפה מציגה את כל התצפיות </a:t>
            </a:r>
            <a:r>
              <a:rPr lang="he-IL" sz="2800" dirty="0" err="1">
                <a:latin typeface="Calibri" panose="020F0502020204030204" pitchFamily="34" charset="0"/>
                <a:ea typeface="Calibri" panose="020F0502020204030204" pitchFamily="34" charset="0"/>
                <a:cs typeface="Calibri" panose="020F0502020204030204" pitchFamily="34" charset="0"/>
              </a:rPr>
              <a:t>בקטגוריית"מטוטה</a:t>
            </a:r>
            <a:r>
              <a:rPr lang="he-IL" sz="2800" dirty="0">
                <a:latin typeface="Calibri" panose="020F0502020204030204" pitchFamily="34" charset="0"/>
                <a:ea typeface="Calibri" panose="020F0502020204030204" pitchFamily="34" charset="0"/>
                <a:cs typeface="Calibri" panose="020F0502020204030204" pitchFamily="34" charset="0"/>
              </a:rPr>
              <a:t> ויקטור" שדווחו באפליקציה. התצפיות פרושות כמעט לכל אורך קו החוף הישראלי של הים התיכון (מאשקלון ועד עכו). האזורים בהם אין תצפיות מעידים על חוסר בתצפיות ולא בהכרח על היעדרות הסרטן מאזורים אלו. </a:t>
            </a:r>
            <a:endParaRPr lang="en-IL" sz="28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satellite image of the coast line&#10;&#10;Description automatically generated">
            <a:extLst>
              <a:ext uri="{FF2B5EF4-FFF2-40B4-BE49-F238E27FC236}">
                <a16:creationId xmlns:a16="http://schemas.microsoft.com/office/drawing/2014/main" id="{CAF8A48D-B5BA-55BC-39DA-8FB8CDBE34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233651" cy="6858000"/>
          </a:xfrm>
          <a:prstGeom prst="rect">
            <a:avLst/>
          </a:prstGeom>
        </p:spPr>
      </p:pic>
    </p:spTree>
    <p:extLst>
      <p:ext uri="{BB962C8B-B14F-4D97-AF65-F5344CB8AC3E}">
        <p14:creationId xmlns:p14="http://schemas.microsoft.com/office/powerpoint/2010/main" val="3919994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תרשים 2">
            <a:extLst>
              <a:ext uri="{FF2B5EF4-FFF2-40B4-BE49-F238E27FC236}">
                <a16:creationId xmlns:a16="http://schemas.microsoft.com/office/drawing/2014/main" id="{F3A7FB4B-2599-14EA-8243-9490D87D793E}"/>
              </a:ext>
            </a:extLst>
          </p:cNvPr>
          <p:cNvGraphicFramePr>
            <a:graphicFrameLocks/>
          </p:cNvGraphicFramePr>
          <p:nvPr>
            <p:extLst>
              <p:ext uri="{D42A27DB-BD31-4B8C-83A1-F6EECF244321}">
                <p14:modId xmlns:p14="http://schemas.microsoft.com/office/powerpoint/2010/main" val="3489864941"/>
              </p:ext>
            </p:extLst>
          </p:nvPr>
        </p:nvGraphicFramePr>
        <p:xfrm>
          <a:off x="621675" y="623275"/>
          <a:ext cx="5474323" cy="5607882"/>
        </p:xfrm>
        <a:graphic>
          <a:graphicData uri="http://schemas.openxmlformats.org/drawingml/2006/chart">
            <c:chart xmlns:c="http://schemas.openxmlformats.org/drawingml/2006/chart" xmlns:r="http://schemas.openxmlformats.org/officeDocument/2006/relationships" r:id="rId2"/>
          </a:graphicData>
        </a:graphic>
      </p:graphicFrame>
      <p:sp>
        <p:nvSpPr>
          <p:cNvPr id="8" name="תיבת טקסט 7">
            <a:extLst>
              <a:ext uri="{FF2B5EF4-FFF2-40B4-BE49-F238E27FC236}">
                <a16:creationId xmlns:a16="http://schemas.microsoft.com/office/drawing/2014/main" id="{E9CECE5C-FC78-43C8-04DB-65F1F0DC6168}"/>
              </a:ext>
            </a:extLst>
          </p:cNvPr>
          <p:cNvSpPr txBox="1"/>
          <p:nvPr/>
        </p:nvSpPr>
        <p:spPr>
          <a:xfrm>
            <a:off x="6428699" y="760926"/>
            <a:ext cx="5141626" cy="4401205"/>
          </a:xfrm>
          <a:prstGeom prst="rect">
            <a:avLst/>
          </a:prstGeom>
          <a:noFill/>
        </p:spPr>
        <p:txBody>
          <a:bodyPr wrap="square" rtlCol="0">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כחלק מפרויקט איסוף הנתונים על המין הפולש של הסרטן  מטוטה ויקטור נאספו מאות תצפיות. בכדי שהנתונים יהיו בעלי ערך מדעי גבוה ככל האפשר, ציבור המדווחים התבקש לצלם את הסרטנים עליהם דיווחו.  כך אפשר לאמת שהסרטן בדיווח הוא אכן הסרטן הפולש. מתוך כלל הדיווחים 35% מהדיווחים כללו תמונה של המין הנכון כאשר שאר התצפיות לא הכילו תמונה. </a:t>
            </a:r>
            <a:endParaRPr lang="en-IL"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350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תרשים 2">
            <a:extLst>
              <a:ext uri="{FF2B5EF4-FFF2-40B4-BE49-F238E27FC236}">
                <a16:creationId xmlns:a16="http://schemas.microsoft.com/office/drawing/2014/main" id="{F3A7FB4B-2599-14EA-8243-9490D87D793E}"/>
              </a:ext>
            </a:extLst>
          </p:cNvPr>
          <p:cNvGraphicFramePr>
            <a:graphicFrameLocks/>
          </p:cNvGraphicFramePr>
          <p:nvPr>
            <p:extLst>
              <p:ext uri="{D42A27DB-BD31-4B8C-83A1-F6EECF244321}">
                <p14:modId xmlns:p14="http://schemas.microsoft.com/office/powerpoint/2010/main" val="2607903859"/>
              </p:ext>
            </p:extLst>
          </p:nvPr>
        </p:nvGraphicFramePr>
        <p:xfrm>
          <a:off x="176981" y="167148"/>
          <a:ext cx="6125496" cy="6577781"/>
        </p:xfrm>
        <a:graphic>
          <a:graphicData uri="http://schemas.openxmlformats.org/drawingml/2006/chart">
            <c:chart xmlns:c="http://schemas.openxmlformats.org/drawingml/2006/chart" xmlns:r="http://schemas.openxmlformats.org/officeDocument/2006/relationships" r:id="rId2"/>
          </a:graphicData>
        </a:graphic>
      </p:graphicFrame>
      <p:sp>
        <p:nvSpPr>
          <p:cNvPr id="8" name="תיבת טקסט 7">
            <a:extLst>
              <a:ext uri="{FF2B5EF4-FFF2-40B4-BE49-F238E27FC236}">
                <a16:creationId xmlns:a16="http://schemas.microsoft.com/office/drawing/2014/main" id="{E9CECE5C-FC78-43C8-04DB-65F1F0DC6168}"/>
              </a:ext>
            </a:extLst>
          </p:cNvPr>
          <p:cNvSpPr txBox="1"/>
          <p:nvPr/>
        </p:nvSpPr>
        <p:spPr>
          <a:xfrm>
            <a:off x="6405201" y="795726"/>
            <a:ext cx="5141626" cy="5262979"/>
          </a:xfrm>
          <a:prstGeom prst="rect">
            <a:avLst/>
          </a:prstGeom>
          <a:noFill/>
        </p:spPr>
        <p:txBody>
          <a:bodyPr wrap="square" rtlCol="0">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מתוך כל התצפיות שנאספו דרך האפליקציה </a:t>
            </a:r>
            <a:r>
              <a:rPr lang="en-US" sz="2800" dirty="0">
                <a:latin typeface="Calibri" panose="020F0502020204030204" pitchFamily="34" charset="0"/>
                <a:ea typeface="Calibri" panose="020F0502020204030204" pitchFamily="34" charset="0"/>
                <a:cs typeface="Calibri" panose="020F0502020204030204" pitchFamily="34" charset="0"/>
              </a:rPr>
              <a:t>SeaWatch</a:t>
            </a:r>
            <a:r>
              <a:rPr lang="he-IL" sz="2800" dirty="0">
                <a:latin typeface="Calibri" panose="020F0502020204030204" pitchFamily="34" charset="0"/>
                <a:ea typeface="Calibri" panose="020F0502020204030204" pitchFamily="34" charset="0"/>
                <a:cs typeface="Calibri" panose="020F0502020204030204" pitchFamily="34" charset="0"/>
              </a:rPr>
              <a:t> על הסרטן הפולש מטוטה ויקטור רואים שלא בכל האזורים לאורך החוף כמות התצפיות זהה. אפשר לראות אזורים בהם יש הרבה תצפיות ( מסומנים באדום) לאורך החוף, אזורים בהם מספר התצפיות בינוני (צבע כתום) ואזורים בהם מספר התצפיות נמוך (צהוב בהיר) עד אפסי. הריכוז הגדול ביותר של תצפיות נמצא באזור תל אביב, הרצליה, חדרה וחיפה. </a:t>
            </a:r>
            <a:endParaRPr lang="en-IL"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18285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6711</TotalTime>
  <Words>1092</Words>
  <Application>Microsoft Office PowerPoint</Application>
  <PresentationFormat>Widescreen</PresentationFormat>
  <Paragraphs>63</Paragraphs>
  <Slides>15</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Next LT Pro</vt:lpstr>
      <vt:lpstr>Calibri</vt:lpstr>
      <vt:lpstr>Times New Roman</vt:lpstr>
      <vt:lpstr>ערכת נושא Office</vt:lpstr>
      <vt:lpstr>סיכום פרויקט  מדע אזרחי -  מטוטה ויקטור</vt:lpstr>
      <vt:lpstr>רקע </vt:lpstr>
      <vt:lpstr>רקע – "מטוטה ויקטור" </vt:lpstr>
      <vt:lpstr>מטרות הפרויקט</vt:lpstr>
      <vt:lpstr>תקציר מנהלים</vt:lpstr>
      <vt:lpstr>PowerPoint Presentation</vt:lpstr>
      <vt:lpstr>PowerPoint Presentation</vt:lpstr>
      <vt:lpstr>PowerPoint Presentation</vt:lpstr>
      <vt:lpstr>PowerPoint Presentation</vt:lpstr>
      <vt:lpstr>PowerPoint Presentation</vt:lpstr>
      <vt:lpstr>PowerPoint Presentation</vt:lpstr>
      <vt:lpstr>סיכום</vt:lpstr>
      <vt:lpstr>PowerPoint Presentation</vt:lpstr>
      <vt:lpstr>PowerPoint Presentation</vt:lpstr>
      <vt:lpstr>תודות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אלון רוטשילד</dc:creator>
  <cp:lastModifiedBy>yariv perez</cp:lastModifiedBy>
  <cp:revision>270</cp:revision>
  <dcterms:created xsi:type="dcterms:W3CDTF">2019-10-28T11:30:50Z</dcterms:created>
  <dcterms:modified xsi:type="dcterms:W3CDTF">2024-09-17T07:43:41Z</dcterms:modified>
</cp:coreProperties>
</file>